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2"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828" autoAdjust="0"/>
  </p:normalViewPr>
  <p:slideViewPr>
    <p:cSldViewPr snapToGrid="0" snapToObjects="1">
      <p:cViewPr varScale="1">
        <p:scale>
          <a:sx n="49" d="100"/>
          <a:sy n="49" d="100"/>
        </p:scale>
        <p:origin x="-254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5659EB-ABA2-A845-B393-BA5A406117AE}" type="datetimeFigureOut">
              <a:rPr lang="en-US" smtClean="0"/>
              <a:pPr/>
              <a:t>6/10/2014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F4192E-34D1-334D-89BD-42AF78953735}" type="slidenum">
              <a:rPr lang="en-US" smtClean="0"/>
              <a:pPr/>
              <a:t>‹N°›</a:t>
            </a:fld>
            <a:endParaRPr lang="en-US"/>
          </a:p>
        </p:txBody>
      </p:sp>
    </p:spTree>
    <p:extLst>
      <p:ext uri="{BB962C8B-B14F-4D97-AF65-F5344CB8AC3E}">
        <p14:creationId xmlns="" xmlns:p14="http://schemas.microsoft.com/office/powerpoint/2010/main" val="58336034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file:///\\localhost\javascript"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is based on:</a:t>
            </a:r>
          </a:p>
          <a:p>
            <a:r>
              <a:rPr lang="fr-FR" sz="1200" u="sng" kern="1200" dirty="0" smtClean="0">
                <a:solidFill>
                  <a:schemeClr val="tx1"/>
                </a:solidFill>
                <a:effectLst/>
                <a:latin typeface="+mn-lt"/>
                <a:ea typeface="+mn-ea"/>
                <a:cs typeface="+mn-cs"/>
              </a:rPr>
              <a:t>http://www.upr-info.org/en/how-to/role-ngos </a:t>
            </a:r>
            <a:r>
              <a:rPr lang="fr-FR" sz="1200" kern="1200" dirty="0" smtClean="0">
                <a:solidFill>
                  <a:schemeClr val="tx1"/>
                </a:solidFill>
                <a:effectLst/>
                <a:latin typeface="+mn-lt"/>
                <a:ea typeface="+mn-ea"/>
                <a:cs typeface="+mn-cs"/>
              </a:rPr>
              <a:t>(</a:t>
            </a:r>
            <a:r>
              <a:rPr lang="fr-FR" sz="1200" kern="1200" dirty="0" err="1" smtClean="0">
                <a:solidFill>
                  <a:schemeClr val="tx1"/>
                </a:solidFill>
                <a:effectLst/>
                <a:latin typeface="+mn-lt"/>
                <a:ea typeface="+mn-ea"/>
                <a:cs typeface="+mn-cs"/>
              </a:rPr>
              <a:t>Accessed</a:t>
            </a:r>
            <a:r>
              <a:rPr lang="fr-FR" sz="1200" kern="1200" dirty="0" smtClean="0">
                <a:solidFill>
                  <a:schemeClr val="tx1"/>
                </a:solidFill>
                <a:effectLst/>
                <a:latin typeface="+mn-lt"/>
                <a:ea typeface="+mn-ea"/>
                <a:cs typeface="+mn-cs"/>
              </a:rPr>
              <a:t> 23.04.13)</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Summary of report taken from: Human Rights Project at the Urban Justice Center (2010). «A Practical Guide to the United Nations’ Universal Periodic Review.” </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70F4192E-34D1-334D-89BD-42AF78953735}" type="slidenum">
              <a:rPr lang="en-US" smtClean="0"/>
              <a:pPr/>
              <a:t>1</a:t>
            </a:fld>
            <a:endParaRPr lang="en-US"/>
          </a:p>
        </p:txBody>
      </p:sp>
    </p:spTree>
    <p:extLst>
      <p:ext uri="{BB962C8B-B14F-4D97-AF65-F5344CB8AC3E}">
        <p14:creationId xmlns="" xmlns:p14="http://schemas.microsoft.com/office/powerpoint/2010/main" val="4172410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H"/>
          </a:p>
        </p:txBody>
      </p:sp>
      <p:sp>
        <p:nvSpPr>
          <p:cNvPr id="4" name="Espace réservé du numéro de diapositive 3"/>
          <p:cNvSpPr>
            <a:spLocks noGrp="1"/>
          </p:cNvSpPr>
          <p:nvPr>
            <p:ph type="sldNum" sz="quarter" idx="10"/>
          </p:nvPr>
        </p:nvSpPr>
        <p:spPr/>
        <p:txBody>
          <a:bodyPr/>
          <a:lstStyle/>
          <a:p>
            <a:fld id="{70F4192E-34D1-334D-89BD-42AF78953735}"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sz="1200" b="1" i="1" kern="1200" dirty="0" smtClean="0">
                <a:solidFill>
                  <a:schemeClr val="tx1"/>
                </a:solidFill>
                <a:effectLst/>
                <a:latin typeface="+mn-lt"/>
                <a:ea typeface="+mn-ea"/>
                <a:cs typeface="+mn-cs"/>
              </a:rPr>
              <a:t>Lobby</a:t>
            </a:r>
            <a:r>
              <a:rPr lang="en-US" sz="1200" kern="1200" dirty="0" smtClean="0">
                <a:solidFill>
                  <a:schemeClr val="tx1"/>
                </a:solidFill>
                <a:effectLst/>
                <a:latin typeface="+mn-lt"/>
                <a:ea typeface="+mn-ea"/>
                <a:cs typeface="+mn-cs"/>
              </a:rPr>
              <a:t> ‘friendly’ states to ask questions or to make particular recommendations (lobby should occur 1 – 2 months before the event). Because NGOs may attend but not speak at the review session, lobbying countries about important human rights issues is the only way to make sure recommendations will be raised during the review.</a:t>
            </a:r>
          </a:p>
          <a:p>
            <a:pPr marL="171450" lvl="0" indent="-171450">
              <a:buFont typeface="Arial"/>
              <a:buChar char="•"/>
            </a:pPr>
            <a:r>
              <a:rPr lang="en-US" sz="1200" b="1" i="1" kern="1200" dirty="0" smtClean="0">
                <a:solidFill>
                  <a:schemeClr val="tx1"/>
                </a:solidFill>
                <a:effectLst/>
                <a:latin typeface="+mn-lt"/>
                <a:ea typeface="+mn-ea"/>
                <a:cs typeface="+mn-cs"/>
              </a:rPr>
              <a:t>Organize a national viewing</a:t>
            </a:r>
            <a:r>
              <a:rPr lang="en-US" sz="1200" kern="1200" dirty="0" smtClean="0">
                <a:solidFill>
                  <a:schemeClr val="tx1"/>
                </a:solidFill>
                <a:effectLst/>
                <a:latin typeface="+mn-lt"/>
                <a:ea typeface="+mn-ea"/>
                <a:cs typeface="+mn-cs"/>
              </a:rPr>
              <a:t> of the live broadcast of the UPR session (sessions are accessible through OHCHR’s website)</a:t>
            </a:r>
          </a:p>
          <a:p>
            <a:pPr marL="171450" lvl="0" indent="-171450">
              <a:buFont typeface="Arial"/>
              <a:buChar char="•"/>
            </a:pPr>
            <a:r>
              <a:rPr lang="en-US" sz="1200" b="1" i="1" kern="1200" dirty="0" smtClean="0">
                <a:solidFill>
                  <a:schemeClr val="tx1"/>
                </a:solidFill>
                <a:effectLst/>
                <a:latin typeface="+mn-lt"/>
                <a:ea typeface="+mn-ea"/>
                <a:cs typeface="+mn-cs"/>
              </a:rPr>
              <a:t>Hold a side event:</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As during the Human Rights Council, NGOs have the possibility to hold </a:t>
            </a:r>
            <a:r>
              <a:rPr lang="en-US" sz="1200" u="sng" kern="1200" dirty="0" smtClean="0">
                <a:solidFill>
                  <a:schemeClr val="tx1"/>
                </a:solidFill>
                <a:effectLst/>
                <a:latin typeface="+mn-lt"/>
                <a:ea typeface="+mn-ea"/>
                <a:cs typeface="+mn-cs"/>
              </a:rPr>
              <a:t>side events during the session of the Working Group. </a:t>
            </a:r>
          </a:p>
          <a:p>
            <a:pPr marL="171450" lvl="0" indent="-171450">
              <a:buFont typeface="Arial"/>
              <a:buChar char="•"/>
            </a:pPr>
            <a:r>
              <a:rPr lang="en-US" sz="1200" b="1" i="1" u="sng" kern="1200" dirty="0" smtClean="0">
                <a:solidFill>
                  <a:schemeClr val="tx1"/>
                </a:solidFill>
                <a:effectLst/>
                <a:latin typeface="+mn-lt"/>
                <a:ea typeface="+mn-ea"/>
                <a:cs typeface="+mn-cs"/>
                <a:hlinkClick r:id="rId3" action="ppaction://hlinkfile"/>
              </a:rPr>
              <a:t>Hold a press conference/statements</a:t>
            </a:r>
            <a:r>
              <a:rPr lang="en-US" sz="1200" b="1" u="sng" kern="1200" dirty="0" smtClean="0">
                <a:solidFill>
                  <a:schemeClr val="tx1"/>
                </a:solidFill>
                <a:effectLst/>
                <a:latin typeface="+mn-lt"/>
                <a:ea typeface="+mn-ea"/>
                <a:cs typeface="+mn-cs"/>
              </a:rPr>
              <a:t>:</a:t>
            </a:r>
            <a:r>
              <a:rPr lang="en-US" sz="1200" u="sng"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Right after the review, NGOs can hold press conference and/or issue press statements to share their assessment of the review.</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70F4192E-34D1-334D-89BD-42AF78953735}" type="slidenum">
              <a:rPr lang="en-US" smtClean="0"/>
              <a:pPr/>
              <a:t>5</a:t>
            </a:fld>
            <a:endParaRPr lang="en-US"/>
          </a:p>
        </p:txBody>
      </p:sp>
    </p:spTree>
    <p:extLst>
      <p:ext uri="{BB962C8B-B14F-4D97-AF65-F5344CB8AC3E}">
        <p14:creationId xmlns="" xmlns:p14="http://schemas.microsoft.com/office/powerpoint/2010/main" val="2881019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Usually 48 hours after the dialogue, the UPR Working Group drafts a report summarizing the list of questions and recommendations raised during the review. The report is prepared with assistance from OHCHR and in collaboration with the country under review. The report includes the following:</a:t>
            </a:r>
          </a:p>
          <a:p>
            <a:pPr marL="628650" lvl="1" indent="-171450">
              <a:buFont typeface="Arial"/>
              <a:buChar char="•"/>
            </a:pPr>
            <a:r>
              <a:rPr lang="en-US" sz="1200" kern="1200" dirty="0" smtClean="0">
                <a:solidFill>
                  <a:schemeClr val="tx1"/>
                </a:solidFill>
                <a:effectLst/>
                <a:latin typeface="+mn-lt"/>
                <a:ea typeface="+mn-ea"/>
                <a:cs typeface="+mn-cs"/>
              </a:rPr>
              <a:t>Assessment of the situation of human rights in the reviewed country, including positive developments and challenges</a:t>
            </a:r>
          </a:p>
          <a:p>
            <a:pPr marL="628650" lvl="1" indent="-171450">
              <a:buFont typeface="Arial"/>
              <a:buChar char="•"/>
            </a:pPr>
            <a:r>
              <a:rPr lang="en-US" sz="1200" kern="1200" dirty="0" smtClean="0">
                <a:solidFill>
                  <a:schemeClr val="tx1"/>
                </a:solidFill>
                <a:effectLst/>
                <a:latin typeface="+mn-lt"/>
                <a:ea typeface="+mn-ea"/>
                <a:cs typeface="+mn-cs"/>
              </a:rPr>
              <a:t>Identification of best practices</a:t>
            </a:r>
          </a:p>
          <a:p>
            <a:pPr marL="628650" lvl="1" indent="-171450">
              <a:buFont typeface="Arial"/>
              <a:buChar char="•"/>
            </a:pPr>
            <a:r>
              <a:rPr lang="en-US" sz="1200" kern="1200" dirty="0" smtClean="0">
                <a:solidFill>
                  <a:schemeClr val="tx1"/>
                </a:solidFill>
                <a:effectLst/>
                <a:latin typeface="+mn-lt"/>
                <a:ea typeface="+mn-ea"/>
                <a:cs typeface="+mn-cs"/>
              </a:rPr>
              <a:t>Proposals for cooperation in the promotion and protection of human rights</a:t>
            </a:r>
          </a:p>
          <a:p>
            <a:pPr marL="628650" lvl="1" indent="-171450">
              <a:buFont typeface="Arial"/>
              <a:buChar char="•"/>
            </a:pPr>
            <a:r>
              <a:rPr lang="en-US" sz="1200" kern="1200" dirty="0" smtClean="0">
                <a:solidFill>
                  <a:schemeClr val="tx1"/>
                </a:solidFill>
                <a:effectLst/>
                <a:latin typeface="+mn-lt"/>
                <a:ea typeface="+mn-ea"/>
                <a:cs typeface="+mn-cs"/>
              </a:rPr>
              <a:t>Provision of technical assistance</a:t>
            </a:r>
          </a:p>
          <a:p>
            <a:pPr marL="628650" lvl="1" indent="-171450">
              <a:buFont typeface="Arial"/>
              <a:buChar char="•"/>
            </a:pPr>
            <a:r>
              <a:rPr lang="en-US" sz="1200" kern="1200" dirty="0" smtClean="0">
                <a:solidFill>
                  <a:schemeClr val="tx1"/>
                </a:solidFill>
                <a:effectLst/>
                <a:latin typeface="+mn-lt"/>
                <a:ea typeface="+mn-ea"/>
                <a:cs typeface="+mn-cs"/>
              </a:rPr>
              <a:t>Summary of comments, questions, and recommendations made by countries</a:t>
            </a:r>
          </a:p>
          <a:p>
            <a:pPr marL="628650" lvl="1" indent="-171450">
              <a:buFont typeface="Arial"/>
              <a:buChar char="•"/>
            </a:pPr>
            <a:r>
              <a:rPr lang="en-US" sz="1200" kern="1200" dirty="0" smtClean="0">
                <a:solidFill>
                  <a:schemeClr val="tx1"/>
                </a:solidFill>
                <a:effectLst/>
                <a:latin typeface="+mn-lt"/>
                <a:ea typeface="+mn-ea"/>
                <a:cs typeface="+mn-cs"/>
              </a:rPr>
              <a:t>Accepted and rejected recommendations by the country under review</a:t>
            </a:r>
          </a:p>
          <a:p>
            <a:pPr marL="628650" lvl="1" indent="-171450">
              <a:buFont typeface="Arial"/>
              <a:buChar char="•"/>
            </a:pPr>
            <a:r>
              <a:rPr lang="en-US" sz="1200" kern="1200" dirty="0" smtClean="0">
                <a:solidFill>
                  <a:schemeClr val="tx1"/>
                </a:solidFill>
                <a:effectLst/>
                <a:latin typeface="+mn-lt"/>
                <a:ea typeface="+mn-ea"/>
                <a:cs typeface="+mn-cs"/>
              </a:rPr>
              <a:t>Recommendations that the country under review wants to defer decision 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Two days after the review, the report is presented to the Human Rights Council. A brief presentation is made to the Council, highlighting recommendations made during the review and the State’s acceptance or rejection of thereof. At this session, the report is informally adopted by the Council.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After this meeting, modifications can be made to the report – including voluntary commitments from the state under review and accepting pending recommendations. The revised document is formally adopted by the Council two weeks later.</a:t>
            </a:r>
          </a:p>
          <a:p>
            <a:endParaRPr lang="en-US" dirty="0"/>
          </a:p>
        </p:txBody>
      </p:sp>
      <p:sp>
        <p:nvSpPr>
          <p:cNvPr id="4" name="Slide Number Placeholder 3"/>
          <p:cNvSpPr>
            <a:spLocks noGrp="1"/>
          </p:cNvSpPr>
          <p:nvPr>
            <p:ph type="sldNum" sz="quarter" idx="10"/>
          </p:nvPr>
        </p:nvSpPr>
        <p:spPr/>
        <p:txBody>
          <a:bodyPr/>
          <a:lstStyle/>
          <a:p>
            <a:fld id="{70F4192E-34D1-334D-89BD-42AF78953735}" type="slidenum">
              <a:rPr lang="en-US" smtClean="0"/>
              <a:pPr/>
              <a:t>6</a:t>
            </a:fld>
            <a:endParaRPr lang="en-US"/>
          </a:p>
        </p:txBody>
      </p:sp>
    </p:spTree>
    <p:extLst>
      <p:ext uri="{BB962C8B-B14F-4D97-AF65-F5344CB8AC3E}">
        <p14:creationId xmlns="" xmlns:p14="http://schemas.microsoft.com/office/powerpoint/2010/main" val="3564377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pPr/>
              <a:t>6/10/2014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pPr/>
              <a:t>6/10/2014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pPr/>
              <a:t>6/10/2014</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pPr/>
              <a:t>‹N°›</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pPr/>
              <a:t>6/10/2014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6/10/2014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‹N°›</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pPr/>
              <a:t>6/10/2014</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4208929"/>
            <a:ext cx="5458968" cy="1048684"/>
          </a:xfrm>
        </p:spPr>
        <p:txBody>
          <a:bodyPr>
            <a:noAutofit/>
          </a:bodyPr>
          <a:lstStyle/>
          <a:p>
            <a:r>
              <a:rPr lang="en-US" sz="3600" dirty="0" smtClean="0"/>
              <a:t>Universal Periodic Review</a:t>
            </a:r>
            <a:endParaRPr lang="en-US" sz="3600" dirty="0"/>
          </a:p>
        </p:txBody>
      </p:sp>
      <p:sp>
        <p:nvSpPr>
          <p:cNvPr id="3" name="Subtitle 2"/>
          <p:cNvSpPr>
            <a:spLocks noGrp="1"/>
          </p:cNvSpPr>
          <p:nvPr>
            <p:ph type="subTitle" idx="1"/>
          </p:nvPr>
        </p:nvSpPr>
        <p:spPr/>
        <p:txBody>
          <a:bodyPr>
            <a:normAutofit/>
          </a:bodyPr>
          <a:lstStyle/>
          <a:p>
            <a:r>
              <a:rPr lang="en-US" sz="2000" dirty="0" smtClean="0"/>
              <a:t>Overview of the </a:t>
            </a:r>
            <a:r>
              <a:rPr lang="en-US" sz="2000" smtClean="0"/>
              <a:t>Review Process</a:t>
            </a:r>
            <a:endParaRPr lang="en-US" sz="2000" dirty="0"/>
          </a:p>
        </p:txBody>
      </p:sp>
      <p:pic>
        <p:nvPicPr>
          <p:cNvPr id="1025" name="Image 9"/>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64396" y="250879"/>
            <a:ext cx="2508427" cy="32614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211243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Process</a:t>
            </a:r>
            <a:endParaRPr lang="en-US" dirty="0"/>
          </a:p>
        </p:txBody>
      </p:sp>
      <p:sp>
        <p:nvSpPr>
          <p:cNvPr id="3" name="Content Placeholder 2"/>
          <p:cNvSpPr>
            <a:spLocks noGrp="1"/>
          </p:cNvSpPr>
          <p:nvPr>
            <p:ph idx="1"/>
          </p:nvPr>
        </p:nvSpPr>
        <p:spPr/>
        <p:txBody>
          <a:bodyPr/>
          <a:lstStyle/>
          <a:p>
            <a:r>
              <a:rPr lang="en-US" dirty="0" smtClean="0"/>
              <a:t>The review process is composed of two stages:</a:t>
            </a:r>
          </a:p>
          <a:p>
            <a:pPr lvl="1"/>
            <a:r>
              <a:rPr lang="en-US" dirty="0" smtClean="0"/>
              <a:t>Interactive Dialogue</a:t>
            </a:r>
          </a:p>
          <a:p>
            <a:pPr lvl="1"/>
            <a:r>
              <a:rPr lang="en-US" dirty="0" smtClean="0"/>
              <a:t>Informal adoption of the outcome document</a:t>
            </a:r>
          </a:p>
          <a:p>
            <a:pPr lvl="1"/>
            <a:endParaRPr lang="en-US" dirty="0"/>
          </a:p>
          <a:p>
            <a:r>
              <a:rPr lang="en-US" dirty="0" smtClean="0"/>
              <a:t>At each stage, NGOs have a unique role to play</a:t>
            </a:r>
          </a:p>
        </p:txBody>
      </p:sp>
    </p:spTree>
    <p:extLst>
      <p:ext uri="{BB962C8B-B14F-4D97-AF65-F5344CB8AC3E}">
        <p14:creationId xmlns="" xmlns:p14="http://schemas.microsoft.com/office/powerpoint/2010/main" val="54784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Interactive Dialogue</a:t>
            </a:r>
            <a:endParaRPr lang="en-US" dirty="0"/>
          </a:p>
        </p:txBody>
      </p:sp>
      <p:sp>
        <p:nvSpPr>
          <p:cNvPr id="3" name="Content Placeholder 2"/>
          <p:cNvSpPr>
            <a:spLocks noGrp="1"/>
          </p:cNvSpPr>
          <p:nvPr>
            <p:ph idx="1"/>
          </p:nvPr>
        </p:nvSpPr>
        <p:spPr/>
        <p:txBody>
          <a:bodyPr/>
          <a:lstStyle/>
          <a:p>
            <a:r>
              <a:rPr lang="en-US" dirty="0" smtClean="0"/>
              <a:t>The review lasts a total of three and half hours</a:t>
            </a:r>
          </a:p>
          <a:p>
            <a:r>
              <a:rPr lang="en-US" dirty="0" smtClean="0"/>
              <a:t>The State’s presentation (70 minutes) :</a:t>
            </a:r>
          </a:p>
          <a:p>
            <a:pPr lvl="1"/>
            <a:r>
              <a:rPr lang="en-US" dirty="0" smtClean="0"/>
              <a:t>20-40 minutes: Introduction of state report</a:t>
            </a:r>
          </a:p>
          <a:p>
            <a:pPr lvl="1"/>
            <a:r>
              <a:rPr lang="en-US" dirty="0" smtClean="0"/>
              <a:t>25-40 minutes: Response to questions and recommendations</a:t>
            </a:r>
          </a:p>
          <a:p>
            <a:pPr lvl="1"/>
            <a:r>
              <a:rPr lang="en-US" dirty="0" smtClean="0"/>
              <a:t>5-10 minutes: Final remarks</a:t>
            </a:r>
          </a:p>
          <a:p>
            <a:r>
              <a:rPr lang="en-US" dirty="0" smtClean="0"/>
              <a:t>UN </a:t>
            </a:r>
            <a:r>
              <a:rPr lang="en-US" dirty="0" smtClean="0"/>
              <a:t>member states:</a:t>
            </a:r>
            <a:endParaRPr lang="en-US" dirty="0" smtClean="0"/>
          </a:p>
          <a:p>
            <a:pPr lvl="1"/>
            <a:r>
              <a:rPr lang="en-US" dirty="0" smtClean="0"/>
              <a:t>140 minutes: Countries can ask questions and make recommendations</a:t>
            </a:r>
            <a:endParaRPr lang="en-US" dirty="0"/>
          </a:p>
        </p:txBody>
      </p:sp>
    </p:spTree>
    <p:extLst>
      <p:ext uri="{BB962C8B-B14F-4D97-AF65-F5344CB8AC3E}">
        <p14:creationId xmlns="" xmlns:p14="http://schemas.microsoft.com/office/powerpoint/2010/main" val="3487696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NGO Involvement</a:t>
            </a:r>
            <a:endParaRPr lang="en-US" dirty="0"/>
          </a:p>
        </p:txBody>
      </p:sp>
      <p:sp>
        <p:nvSpPr>
          <p:cNvPr id="3" name="Content Placeholder 2"/>
          <p:cNvSpPr>
            <a:spLocks noGrp="1"/>
          </p:cNvSpPr>
          <p:nvPr>
            <p:ph idx="1"/>
          </p:nvPr>
        </p:nvSpPr>
        <p:spPr/>
        <p:txBody>
          <a:bodyPr/>
          <a:lstStyle/>
          <a:p>
            <a:r>
              <a:rPr lang="en-US" dirty="0" smtClean="0"/>
              <a:t>Only NGOs with ECOSOC consultative status can attend the UPR review as observers. </a:t>
            </a:r>
          </a:p>
          <a:p>
            <a:r>
              <a:rPr lang="en-US" dirty="0" smtClean="0"/>
              <a:t>NGOs can attend the review but they are not allowed to make an oral statement</a:t>
            </a:r>
            <a:endParaRPr lang="en-US" dirty="0"/>
          </a:p>
        </p:txBody>
      </p:sp>
    </p:spTree>
    <p:extLst>
      <p:ext uri="{BB962C8B-B14F-4D97-AF65-F5344CB8AC3E}">
        <p14:creationId xmlns="" xmlns:p14="http://schemas.microsoft.com/office/powerpoint/2010/main" val="3473498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NGO Involvement</a:t>
            </a:r>
            <a:endParaRPr lang="en-US" dirty="0"/>
          </a:p>
        </p:txBody>
      </p:sp>
      <p:sp>
        <p:nvSpPr>
          <p:cNvPr id="3" name="Content Placeholder 2"/>
          <p:cNvSpPr>
            <a:spLocks noGrp="1"/>
          </p:cNvSpPr>
          <p:nvPr>
            <p:ph idx="1"/>
          </p:nvPr>
        </p:nvSpPr>
        <p:spPr/>
        <p:txBody>
          <a:bodyPr/>
          <a:lstStyle/>
          <a:p>
            <a:r>
              <a:rPr lang="en-US" dirty="0" smtClean="0"/>
              <a:t>NGOs can undertake the following activities:</a:t>
            </a:r>
          </a:p>
          <a:p>
            <a:pPr lvl="1"/>
            <a:r>
              <a:rPr lang="en-US" dirty="0" smtClean="0"/>
              <a:t>Lobby friendly states to ask questions or to make a recommendation (1 to 2 months before the event)</a:t>
            </a:r>
          </a:p>
          <a:p>
            <a:pPr lvl="1"/>
            <a:r>
              <a:rPr lang="en-US" dirty="0" smtClean="0"/>
              <a:t>Organize a national viewing of the live broadcast of the UPR session</a:t>
            </a:r>
          </a:p>
          <a:p>
            <a:pPr lvl="1"/>
            <a:r>
              <a:rPr lang="en-US" dirty="0" smtClean="0"/>
              <a:t>Hold a side event</a:t>
            </a:r>
          </a:p>
          <a:p>
            <a:pPr lvl="1"/>
            <a:r>
              <a:rPr lang="en-US" dirty="0" smtClean="0"/>
              <a:t>Hold a press conference or release a press statement</a:t>
            </a:r>
          </a:p>
          <a:p>
            <a:pPr lvl="1"/>
            <a:endParaRPr lang="en-US" dirty="0"/>
          </a:p>
        </p:txBody>
      </p:sp>
    </p:spTree>
    <p:extLst>
      <p:ext uri="{BB962C8B-B14F-4D97-AF65-F5344CB8AC3E}">
        <p14:creationId xmlns="" xmlns:p14="http://schemas.microsoft.com/office/powerpoint/2010/main" val="2546594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Informal Adoption of the Outcome Document</a:t>
            </a:r>
            <a:endParaRPr lang="en-US" dirty="0"/>
          </a:p>
        </p:txBody>
      </p:sp>
      <p:sp>
        <p:nvSpPr>
          <p:cNvPr id="3" name="Content Placeholder 2"/>
          <p:cNvSpPr>
            <a:spLocks noGrp="1"/>
          </p:cNvSpPr>
          <p:nvPr>
            <p:ph idx="1"/>
          </p:nvPr>
        </p:nvSpPr>
        <p:spPr>
          <a:xfrm>
            <a:off x="457199" y="2209800"/>
            <a:ext cx="8376250" cy="4334119"/>
          </a:xfrm>
        </p:spPr>
        <p:txBody>
          <a:bodyPr>
            <a:normAutofit fontScale="92500" lnSpcReduction="20000"/>
          </a:bodyPr>
          <a:lstStyle/>
          <a:p>
            <a:r>
              <a:rPr lang="en-US" dirty="0" smtClean="0"/>
              <a:t>Outcome document is drafted (48 hours after the interactive dialogue)</a:t>
            </a:r>
          </a:p>
          <a:p>
            <a:r>
              <a:rPr lang="en-US" dirty="0" smtClean="0"/>
              <a:t>Outcome document summarizes the list of question and recommendations raised during the review </a:t>
            </a:r>
          </a:p>
          <a:p>
            <a:r>
              <a:rPr lang="en-US" dirty="0" smtClean="0"/>
              <a:t>Outcome document is prepared by OHCHR and the state under review</a:t>
            </a:r>
          </a:p>
          <a:p>
            <a:r>
              <a:rPr lang="en-US" dirty="0" smtClean="0"/>
              <a:t>Two days after the UPR the outcome document is presented to the UPR Working Group – and is informally adopted</a:t>
            </a:r>
          </a:p>
          <a:p>
            <a:r>
              <a:rPr lang="en-US" dirty="0" smtClean="0"/>
              <a:t>Modifications can be made to this report at this point, but not on the recommendations</a:t>
            </a:r>
          </a:p>
          <a:p>
            <a:r>
              <a:rPr lang="en-US" dirty="0" smtClean="0"/>
              <a:t>Approximately 4 months later the report is formally adopted by the Human Rights Council</a:t>
            </a:r>
            <a:endParaRPr lang="en-US" dirty="0"/>
          </a:p>
        </p:txBody>
      </p:sp>
    </p:spTree>
    <p:extLst>
      <p:ext uri="{BB962C8B-B14F-4D97-AF65-F5344CB8AC3E}">
        <p14:creationId xmlns="" xmlns:p14="http://schemas.microsoft.com/office/powerpoint/2010/main" val="2762014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NGO Involvement</a:t>
            </a:r>
            <a:endParaRPr lang="en-US" dirty="0"/>
          </a:p>
        </p:txBody>
      </p:sp>
      <p:sp>
        <p:nvSpPr>
          <p:cNvPr id="3" name="Content Placeholder 2"/>
          <p:cNvSpPr>
            <a:spLocks noGrp="1"/>
          </p:cNvSpPr>
          <p:nvPr>
            <p:ph idx="1"/>
          </p:nvPr>
        </p:nvSpPr>
        <p:spPr/>
        <p:txBody>
          <a:bodyPr/>
          <a:lstStyle/>
          <a:p>
            <a:r>
              <a:rPr lang="en-US" dirty="0" smtClean="0"/>
              <a:t>NGOs should lobby their government to make </a:t>
            </a:r>
            <a:r>
              <a:rPr lang="en-US" b="1" dirty="0" smtClean="0">
                <a:solidFill>
                  <a:srgbClr val="FF0000"/>
                </a:solidFill>
              </a:rPr>
              <a:t>voluntary commitments </a:t>
            </a:r>
            <a:r>
              <a:rPr lang="en-US" dirty="0" smtClean="0"/>
              <a:t>and to accept </a:t>
            </a:r>
            <a:r>
              <a:rPr lang="en-US" b="1" dirty="0" smtClean="0">
                <a:solidFill>
                  <a:srgbClr val="FF0000"/>
                </a:solidFill>
              </a:rPr>
              <a:t>particular recommendations</a:t>
            </a:r>
            <a:r>
              <a:rPr lang="en-US" dirty="0" smtClean="0"/>
              <a:t> made during the review session: </a:t>
            </a:r>
          </a:p>
          <a:p>
            <a:pPr lvl="1"/>
            <a:r>
              <a:rPr lang="en-US" dirty="0" smtClean="0"/>
              <a:t>before the informal adoption of the Outcome document</a:t>
            </a:r>
          </a:p>
          <a:p>
            <a:pPr lvl="1"/>
            <a:r>
              <a:rPr lang="en-US" dirty="0" smtClean="0"/>
              <a:t>Before the formal adoption of the Outcome document</a:t>
            </a:r>
          </a:p>
          <a:p>
            <a:endParaRPr lang="en-US" dirty="0"/>
          </a:p>
        </p:txBody>
      </p:sp>
    </p:spTree>
    <p:extLst>
      <p:ext uri="{BB962C8B-B14F-4D97-AF65-F5344CB8AC3E}">
        <p14:creationId xmlns="" xmlns:p14="http://schemas.microsoft.com/office/powerpoint/2010/main" val="2251200474"/>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385</TotalTime>
  <Words>658</Words>
  <Application>Microsoft Office PowerPoint</Application>
  <PresentationFormat>Affichage à l'écran (4:3)</PresentationFormat>
  <Paragraphs>59</Paragraphs>
  <Slides>7</Slides>
  <Notes>4</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Plaza</vt:lpstr>
      <vt:lpstr>Universal Periodic Review</vt:lpstr>
      <vt:lpstr>Review Process</vt:lpstr>
      <vt:lpstr>Interactive Dialogue</vt:lpstr>
      <vt:lpstr>NGO Involvement</vt:lpstr>
      <vt:lpstr>NGO Involvement</vt:lpstr>
      <vt:lpstr>Informal Adoption of the Outcome Document</vt:lpstr>
      <vt:lpstr>NGO Involvement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Periodic Review</dc:title>
  <dc:creator>Anna Elyse Ressler</dc:creator>
  <cp:lastModifiedBy>jcv</cp:lastModifiedBy>
  <cp:revision>11</cp:revision>
  <dcterms:created xsi:type="dcterms:W3CDTF">2013-05-06T09:41:59Z</dcterms:created>
  <dcterms:modified xsi:type="dcterms:W3CDTF">2014-06-10T09:46:48Z</dcterms:modified>
</cp:coreProperties>
</file>