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 r:id="rId2"/>
  </p:sldMasterIdLst>
  <p:notesMasterIdLst>
    <p:notesMasterId r:id="rId24"/>
  </p:notesMasterIdLst>
  <p:sldIdLst>
    <p:sldId id="268" r:id="rId3"/>
    <p:sldId id="256" r:id="rId4"/>
    <p:sldId id="269" r:id="rId5"/>
    <p:sldId id="280" r:id="rId6"/>
    <p:sldId id="260" r:id="rId7"/>
    <p:sldId id="281" r:id="rId8"/>
    <p:sldId id="257" r:id="rId9"/>
    <p:sldId id="262" r:id="rId10"/>
    <p:sldId id="263" r:id="rId11"/>
    <p:sldId id="264" r:id="rId12"/>
    <p:sldId id="265" r:id="rId13"/>
    <p:sldId id="259" r:id="rId14"/>
    <p:sldId id="266" r:id="rId15"/>
    <p:sldId id="270" r:id="rId16"/>
    <p:sldId id="272" r:id="rId17"/>
    <p:sldId id="273" r:id="rId18"/>
    <p:sldId id="275" r:id="rId19"/>
    <p:sldId id="277" r:id="rId20"/>
    <p:sldId id="276" r:id="rId21"/>
    <p:sldId id="278" r:id="rId22"/>
    <p:sldId id="279"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ferSingleView="1">
    <p:restoredLeft sz="15620"/>
    <p:restoredTop sz="71978" autoAdjust="0"/>
  </p:normalViewPr>
  <p:slideViewPr>
    <p:cSldViewPr>
      <p:cViewPr varScale="1">
        <p:scale>
          <a:sx n="113" d="100"/>
          <a:sy n="113" d="100"/>
        </p:scale>
        <p:origin x="-15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2688" y="-11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72B68D33-E09C-4B18-9105-2323C7732E73}" type="datetimeFigureOut">
              <a:rPr lang="en-US"/>
              <a:pPr>
                <a:defRPr/>
              </a:pPr>
              <a:t>25/01/16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A4AB927-5BF0-45A8-A8A5-E5C1B25F892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Placeholder 2"/>
          <p:cNvSpPr>
            <a:spLocks noGrp="1" noRot="1" noChangeAspect="1"/>
          </p:cNvSpPr>
          <p:nvPr>
            <p:ph type="sldImg"/>
          </p:nvPr>
        </p:nvSpPr>
        <p:spPr bwMode="auto">
          <a:noFill/>
          <a:ln>
            <a:solidFill>
              <a:srgbClr val="000000"/>
            </a:solidFill>
            <a:miter lim="800000"/>
            <a:headEnd/>
            <a:tailEnd/>
          </a:ln>
        </p:spPr>
      </p:sp>
      <p:sp>
        <p:nvSpPr>
          <p:cNvPr id="84995" name="Placeholder 3"/>
          <p:cNvSpPr>
            <a:spLocks noGrp="1"/>
          </p:cNvSpPr>
          <p:nvPr>
            <p:ph type="body" idx="1"/>
          </p:nvPr>
        </p:nvSpPr>
        <p:spPr bwMode="auto">
          <a:noFill/>
        </p:spPr>
        <p:txBody>
          <a:bodyPr wrap="square" numCol="1" anchor="t" anchorCtr="0" compatLnSpc="1">
            <a:prstTxWarp prst="textNoShape">
              <a:avLst/>
            </a:prstTxWarp>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Placeholder 2"/>
          <p:cNvSpPr>
            <a:spLocks noGrp="1" noRot="1" noChangeAspect="1"/>
          </p:cNvSpPr>
          <p:nvPr>
            <p:ph type="sldImg"/>
          </p:nvPr>
        </p:nvSpPr>
        <p:spPr bwMode="auto">
          <a:noFill/>
          <a:ln>
            <a:solidFill>
              <a:srgbClr val="000000"/>
            </a:solidFill>
            <a:miter lim="800000"/>
            <a:headEnd/>
            <a:tailEnd/>
          </a:ln>
        </p:spPr>
      </p:sp>
      <p:sp>
        <p:nvSpPr>
          <p:cNvPr id="93187" name="Placeholder 3"/>
          <p:cNvSpPr>
            <a:spLocks noGrp="1"/>
          </p:cNvSpPr>
          <p:nvPr>
            <p:ph type="body" idx="1"/>
          </p:nvPr>
        </p:nvSpPr>
        <p:spPr bwMode="auto">
          <a:noFill/>
        </p:spPr>
        <p:txBody>
          <a:bodyPr wrap="square" numCol="1" anchor="t" anchorCtr="0" compatLnSpc="1">
            <a:prstTxWarp prst="textNoShape">
              <a:avLst/>
            </a:prstTxWarp>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Placeholder 2"/>
          <p:cNvSpPr>
            <a:spLocks noGrp="1" noRot="1" noChangeAspect="1"/>
          </p:cNvSpPr>
          <p:nvPr>
            <p:ph type="sldImg"/>
          </p:nvPr>
        </p:nvSpPr>
        <p:spPr bwMode="auto">
          <a:noFill/>
          <a:ln>
            <a:solidFill>
              <a:srgbClr val="000000"/>
            </a:solidFill>
            <a:miter lim="800000"/>
            <a:headEnd/>
            <a:tailEnd/>
          </a:ln>
        </p:spPr>
      </p:sp>
      <p:sp>
        <p:nvSpPr>
          <p:cNvPr id="94211" name="Placeholder 3"/>
          <p:cNvSpPr>
            <a:spLocks noGrp="1"/>
          </p:cNvSpPr>
          <p:nvPr>
            <p:ph type="body" idx="1"/>
          </p:nvPr>
        </p:nvSpPr>
        <p:spPr bwMode="auto">
          <a:noFill/>
        </p:spPr>
        <p:txBody>
          <a:bodyPr wrap="square" numCol="1" anchor="t" anchorCtr="0" compatLnSpc="1">
            <a:prstTxWarp prst="textNoShape">
              <a:avLst/>
            </a:prstTxWarp>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Placeholder 2"/>
          <p:cNvSpPr>
            <a:spLocks noGrp="1" noRot="1" noChangeAspect="1"/>
          </p:cNvSpPr>
          <p:nvPr>
            <p:ph type="sldImg"/>
          </p:nvPr>
        </p:nvSpPr>
        <p:spPr bwMode="auto">
          <a:noFill/>
          <a:ln>
            <a:solidFill>
              <a:srgbClr val="000000"/>
            </a:solidFill>
            <a:miter lim="800000"/>
            <a:headEnd/>
            <a:tailEnd/>
          </a:ln>
        </p:spPr>
      </p:sp>
      <p:sp>
        <p:nvSpPr>
          <p:cNvPr id="95235" name="Placeholder 3"/>
          <p:cNvSpPr>
            <a:spLocks noGrp="1"/>
          </p:cNvSpPr>
          <p:nvPr>
            <p:ph type="body" idx="1"/>
          </p:nvPr>
        </p:nvSpPr>
        <p:spPr bwMode="auto">
          <a:noFill/>
        </p:spPr>
        <p:txBody>
          <a:bodyPr wrap="square" numCol="1" anchor="t" anchorCtr="0" compatLnSpc="1">
            <a:prstTxWarp prst="textNoShape">
              <a:avLst/>
            </a:prstTxWarp>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Placeholder 2"/>
          <p:cNvSpPr>
            <a:spLocks noGrp="1" noRot="1" noChangeAspect="1"/>
          </p:cNvSpPr>
          <p:nvPr>
            <p:ph type="sldImg"/>
          </p:nvPr>
        </p:nvSpPr>
        <p:spPr bwMode="auto">
          <a:noFill/>
          <a:ln>
            <a:solidFill>
              <a:srgbClr val="000000"/>
            </a:solidFill>
            <a:miter lim="800000"/>
            <a:headEnd/>
            <a:tailEnd/>
          </a:ln>
        </p:spPr>
      </p:sp>
      <p:sp>
        <p:nvSpPr>
          <p:cNvPr id="96259" name="Placeholder 3"/>
          <p:cNvSpPr>
            <a:spLocks noGrp="1"/>
          </p:cNvSpPr>
          <p:nvPr>
            <p:ph type="body" idx="1"/>
          </p:nvPr>
        </p:nvSpPr>
        <p:spPr bwMode="auto">
          <a:noFill/>
        </p:spPr>
        <p:txBody>
          <a:bodyPr wrap="square" numCol="1" anchor="t" anchorCtr="0" compatLnSpc="1">
            <a:prstTxWarp prst="textNoShape">
              <a:avLst/>
            </a:prstTxWarp>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Placeholder 2"/>
          <p:cNvSpPr>
            <a:spLocks noGrp="1" noRot="1" noChangeAspect="1"/>
          </p:cNvSpPr>
          <p:nvPr>
            <p:ph type="sldImg"/>
          </p:nvPr>
        </p:nvSpPr>
        <p:spPr bwMode="auto">
          <a:noFill/>
          <a:ln>
            <a:solidFill>
              <a:srgbClr val="000000"/>
            </a:solidFill>
            <a:miter lim="800000"/>
            <a:headEnd/>
            <a:tailEnd/>
          </a:ln>
        </p:spPr>
      </p:sp>
      <p:sp>
        <p:nvSpPr>
          <p:cNvPr id="97283" name="Placeholder 3"/>
          <p:cNvSpPr>
            <a:spLocks noGrp="1"/>
          </p:cNvSpPr>
          <p:nvPr>
            <p:ph type="body" idx="1"/>
          </p:nvPr>
        </p:nvSpPr>
        <p:spPr bwMode="auto">
          <a:noFill/>
        </p:spPr>
        <p:txBody>
          <a:bodyPr wrap="square" numCol="1" anchor="t" anchorCtr="0" compatLnSpc="1">
            <a:prstTxWarp prst="textNoShape">
              <a:avLst/>
            </a:prstTxWarp>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Placeholder 2"/>
          <p:cNvSpPr>
            <a:spLocks noGrp="1" noRot="1" noChangeAspect="1"/>
          </p:cNvSpPr>
          <p:nvPr>
            <p:ph type="sldImg"/>
          </p:nvPr>
        </p:nvSpPr>
        <p:spPr bwMode="auto">
          <a:noFill/>
          <a:ln>
            <a:solidFill>
              <a:srgbClr val="000000"/>
            </a:solidFill>
            <a:miter lim="800000"/>
            <a:headEnd/>
            <a:tailEnd/>
          </a:ln>
        </p:spPr>
      </p:sp>
      <p:sp>
        <p:nvSpPr>
          <p:cNvPr id="98307" name="Placeholder 3"/>
          <p:cNvSpPr>
            <a:spLocks noGrp="1"/>
          </p:cNvSpPr>
          <p:nvPr>
            <p:ph type="body" idx="1"/>
          </p:nvPr>
        </p:nvSpPr>
        <p:spPr bwMode="auto">
          <a:noFill/>
        </p:spPr>
        <p:txBody>
          <a:bodyPr wrap="square" numCol="1" anchor="t" anchorCtr="0" compatLnSpc="1">
            <a:prstTxWarp prst="textNoShape">
              <a:avLst/>
            </a:prstTxWarp>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Placeholder 2"/>
          <p:cNvSpPr>
            <a:spLocks noGrp="1" noRot="1" noChangeAspect="1"/>
          </p:cNvSpPr>
          <p:nvPr>
            <p:ph type="sldImg"/>
          </p:nvPr>
        </p:nvSpPr>
        <p:spPr bwMode="auto">
          <a:noFill/>
          <a:ln>
            <a:solidFill>
              <a:srgbClr val="000000"/>
            </a:solidFill>
            <a:miter lim="800000"/>
            <a:headEnd/>
            <a:tailEnd/>
          </a:ln>
        </p:spPr>
      </p:sp>
      <p:sp>
        <p:nvSpPr>
          <p:cNvPr id="99331" name="Placeholder 3"/>
          <p:cNvSpPr>
            <a:spLocks noGrp="1"/>
          </p:cNvSpPr>
          <p:nvPr>
            <p:ph type="body" idx="1"/>
          </p:nvPr>
        </p:nvSpPr>
        <p:spPr bwMode="auto">
          <a:noFill/>
        </p:spPr>
        <p:txBody>
          <a:bodyPr wrap="square" numCol="1" anchor="t" anchorCtr="0" compatLnSpc="1">
            <a:prstTxWarp prst="textNoShape">
              <a:avLst/>
            </a:prstTxWarp>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Placeholder 2"/>
          <p:cNvSpPr>
            <a:spLocks noGrp="1" noRot="1" noChangeAspect="1"/>
          </p:cNvSpPr>
          <p:nvPr>
            <p:ph type="sldImg"/>
          </p:nvPr>
        </p:nvSpPr>
        <p:spPr bwMode="auto">
          <a:noFill/>
          <a:ln>
            <a:solidFill>
              <a:srgbClr val="000000"/>
            </a:solidFill>
            <a:miter lim="800000"/>
            <a:headEnd/>
            <a:tailEnd/>
          </a:ln>
        </p:spPr>
      </p:sp>
      <p:sp>
        <p:nvSpPr>
          <p:cNvPr id="100355" name="Placeholder 3"/>
          <p:cNvSpPr>
            <a:spLocks noGrp="1"/>
          </p:cNvSpPr>
          <p:nvPr>
            <p:ph type="body" idx="1"/>
          </p:nvPr>
        </p:nvSpPr>
        <p:spPr bwMode="auto">
          <a:noFill/>
        </p:spPr>
        <p:txBody>
          <a:bodyPr wrap="square" numCol="1" anchor="t" anchorCtr="0" compatLnSpc="1">
            <a:prstTxWarp prst="textNoShape">
              <a:avLst/>
            </a:prstTxWarp>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Placeholder 2"/>
          <p:cNvSpPr>
            <a:spLocks noGrp="1" noRot="1" noChangeAspect="1"/>
          </p:cNvSpPr>
          <p:nvPr>
            <p:ph type="sldImg"/>
          </p:nvPr>
        </p:nvSpPr>
        <p:spPr bwMode="auto">
          <a:noFill/>
          <a:ln>
            <a:solidFill>
              <a:srgbClr val="000000"/>
            </a:solidFill>
            <a:miter lim="800000"/>
            <a:headEnd/>
            <a:tailEnd/>
          </a:ln>
        </p:spPr>
      </p:sp>
      <p:sp>
        <p:nvSpPr>
          <p:cNvPr id="101379" name="Placeholder 3"/>
          <p:cNvSpPr>
            <a:spLocks noGrp="1"/>
          </p:cNvSpPr>
          <p:nvPr>
            <p:ph type="body" idx="1"/>
          </p:nvPr>
        </p:nvSpPr>
        <p:spPr bwMode="auto">
          <a:noFill/>
        </p:spPr>
        <p:txBody>
          <a:bodyPr wrap="square" numCol="1" anchor="t" anchorCtr="0" compatLnSpc="1">
            <a:prstTxWarp prst="textNoShape">
              <a:avLst/>
            </a:prstTxWarp>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Placeholder 2"/>
          <p:cNvSpPr>
            <a:spLocks noGrp="1" noRot="1" noChangeAspect="1"/>
          </p:cNvSpPr>
          <p:nvPr>
            <p:ph type="sldImg"/>
          </p:nvPr>
        </p:nvSpPr>
        <p:spPr bwMode="auto">
          <a:noFill/>
          <a:ln>
            <a:solidFill>
              <a:srgbClr val="000000"/>
            </a:solidFill>
            <a:miter lim="800000"/>
            <a:headEnd/>
            <a:tailEnd/>
          </a:ln>
        </p:spPr>
      </p:sp>
      <p:sp>
        <p:nvSpPr>
          <p:cNvPr id="102403" name="Placeholder 3"/>
          <p:cNvSpPr>
            <a:spLocks noGrp="1"/>
          </p:cNvSpPr>
          <p:nvPr>
            <p:ph type="body" idx="1"/>
          </p:nvPr>
        </p:nvSpPr>
        <p:spPr bwMode="auto">
          <a:noFill/>
        </p:spPr>
        <p:txBody>
          <a:bodyPr wrap="square" numCol="1" anchor="t" anchorCtr="0" compatLnSpc="1">
            <a:prstTxWarp prst="textNoShape">
              <a:avLst/>
            </a:prstTxWarp>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Placeholder 2"/>
          <p:cNvSpPr>
            <a:spLocks noGrp="1" noRot="1" noChangeAspect="1"/>
          </p:cNvSpPr>
          <p:nvPr>
            <p:ph type="sldImg"/>
          </p:nvPr>
        </p:nvSpPr>
        <p:spPr bwMode="auto">
          <a:noFill/>
          <a:ln>
            <a:solidFill>
              <a:srgbClr val="000000"/>
            </a:solidFill>
            <a:miter lim="800000"/>
            <a:headEnd/>
            <a:tailEnd/>
          </a:ln>
        </p:spPr>
      </p:sp>
      <p:sp>
        <p:nvSpPr>
          <p:cNvPr id="86019" name="Placeholder 3"/>
          <p:cNvSpPr>
            <a:spLocks noGrp="1"/>
          </p:cNvSpPr>
          <p:nvPr>
            <p:ph type="body" idx="1"/>
          </p:nvPr>
        </p:nvSpPr>
        <p:spPr bwMode="auto">
          <a:noFill/>
        </p:spPr>
        <p:txBody>
          <a:bodyPr wrap="square" numCol="1" anchor="t" anchorCtr="0" compatLnSpc="1">
            <a:prstTxWarp prst="textNoShape">
              <a:avLst/>
            </a:prstTxWarp>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Placeholder 2"/>
          <p:cNvSpPr>
            <a:spLocks noGrp="1" noRot="1" noChangeAspect="1"/>
          </p:cNvSpPr>
          <p:nvPr>
            <p:ph type="sldImg"/>
          </p:nvPr>
        </p:nvSpPr>
        <p:spPr bwMode="auto">
          <a:noFill/>
          <a:ln>
            <a:solidFill>
              <a:srgbClr val="000000"/>
            </a:solidFill>
            <a:miter lim="800000"/>
            <a:headEnd/>
            <a:tailEnd/>
          </a:ln>
        </p:spPr>
      </p:sp>
      <p:sp>
        <p:nvSpPr>
          <p:cNvPr id="103427" name="Placeholder 3"/>
          <p:cNvSpPr>
            <a:spLocks noGrp="1"/>
          </p:cNvSpPr>
          <p:nvPr>
            <p:ph type="body" idx="1"/>
          </p:nvPr>
        </p:nvSpPr>
        <p:spPr bwMode="auto">
          <a:noFill/>
        </p:spPr>
        <p:txBody>
          <a:bodyPr wrap="square" numCol="1" anchor="t" anchorCtr="0" compatLnSpc="1">
            <a:prstTxWarp prst="textNoShape">
              <a:avLst/>
            </a:prstTxWarp>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Placeholder 2"/>
          <p:cNvSpPr>
            <a:spLocks noGrp="1" noRot="1" noChangeAspect="1"/>
          </p:cNvSpPr>
          <p:nvPr>
            <p:ph type="sldImg"/>
          </p:nvPr>
        </p:nvSpPr>
        <p:spPr bwMode="auto">
          <a:noFill/>
          <a:ln>
            <a:solidFill>
              <a:srgbClr val="000000"/>
            </a:solidFill>
            <a:miter lim="800000"/>
            <a:headEnd/>
            <a:tailEnd/>
          </a:ln>
        </p:spPr>
      </p:sp>
      <p:sp>
        <p:nvSpPr>
          <p:cNvPr id="104451" name="Placeholder 3"/>
          <p:cNvSpPr>
            <a:spLocks noGrp="1"/>
          </p:cNvSpPr>
          <p:nvPr>
            <p:ph type="body" idx="1"/>
          </p:nvPr>
        </p:nvSpPr>
        <p:spPr bwMode="auto">
          <a:noFill/>
        </p:spPr>
        <p:txBody>
          <a:bodyPr wrap="square" numCol="1" anchor="t" anchorCtr="0" compatLnSpc="1">
            <a:prstTxWarp prst="textNoShape">
              <a:avLst/>
            </a:prstTxWarp>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Placeholder 2"/>
          <p:cNvSpPr>
            <a:spLocks noGrp="1" noRot="1" noChangeAspect="1"/>
          </p:cNvSpPr>
          <p:nvPr>
            <p:ph type="sldImg"/>
          </p:nvPr>
        </p:nvSpPr>
        <p:spPr bwMode="auto">
          <a:noFill/>
          <a:ln>
            <a:solidFill>
              <a:srgbClr val="000000"/>
            </a:solidFill>
            <a:miter lim="800000"/>
            <a:headEnd/>
            <a:tailEnd/>
          </a:ln>
        </p:spPr>
      </p:sp>
      <p:sp>
        <p:nvSpPr>
          <p:cNvPr id="87043" name="Placeholder 3"/>
          <p:cNvSpPr>
            <a:spLocks noGrp="1"/>
          </p:cNvSpPr>
          <p:nvPr>
            <p:ph type="body" idx="1"/>
          </p:nvPr>
        </p:nvSpPr>
        <p:spPr bwMode="auto">
          <a:noFill/>
        </p:spPr>
        <p:txBody>
          <a:bodyPr wrap="square" numCol="1" anchor="t" anchorCtr="0" compatLnSpc="1">
            <a:prstTxWarp prst="textNoShape">
              <a:avLst/>
            </a:prstTxWarp>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Placeholder 2"/>
          <p:cNvSpPr>
            <a:spLocks noGrp="1" noRot="1" noChangeAspect="1"/>
          </p:cNvSpPr>
          <p:nvPr>
            <p:ph type="sldImg"/>
          </p:nvPr>
        </p:nvSpPr>
        <p:spPr bwMode="auto">
          <a:noFill/>
          <a:ln>
            <a:solidFill>
              <a:srgbClr val="000000"/>
            </a:solidFill>
            <a:miter lim="800000"/>
            <a:headEnd/>
            <a:tailEnd/>
          </a:ln>
        </p:spPr>
      </p:sp>
      <p:sp>
        <p:nvSpPr>
          <p:cNvPr id="88067" name="Placeholder 3"/>
          <p:cNvSpPr>
            <a:spLocks noGrp="1"/>
          </p:cNvSpPr>
          <p:nvPr>
            <p:ph type="body" idx="1"/>
          </p:nvPr>
        </p:nvSpPr>
        <p:spPr bwMode="auto">
          <a:noFill/>
        </p:spPr>
        <p:txBody>
          <a:bodyPr wrap="square" numCol="1" anchor="t" anchorCtr="0" compatLnSpc="1">
            <a:prstTxWarp prst="textNoShape">
              <a:avLst/>
            </a:prstTxWarp>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Placeholder 2"/>
          <p:cNvSpPr>
            <a:spLocks noGrp="1" noRot="1" noChangeAspect="1"/>
          </p:cNvSpPr>
          <p:nvPr>
            <p:ph type="sldImg"/>
          </p:nvPr>
        </p:nvSpPr>
        <p:spPr bwMode="auto">
          <a:noFill/>
          <a:ln>
            <a:solidFill>
              <a:srgbClr val="000000"/>
            </a:solidFill>
            <a:miter lim="800000"/>
            <a:headEnd/>
            <a:tailEnd/>
          </a:ln>
        </p:spPr>
      </p:sp>
      <p:sp>
        <p:nvSpPr>
          <p:cNvPr id="89091" name="Placeholder 3"/>
          <p:cNvSpPr>
            <a:spLocks noGrp="1"/>
          </p:cNvSpPr>
          <p:nvPr>
            <p:ph type="body" idx="1"/>
          </p:nvPr>
        </p:nvSpPr>
        <p:spPr bwMode="auto">
          <a:noFill/>
        </p:spPr>
        <p:txBody>
          <a:bodyPr wrap="square" numCol="1" anchor="t" anchorCtr="0" compatLnSpc="1">
            <a:prstTxWarp prst="textNoShape">
              <a:avLst/>
            </a:prstTxWarp>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Placeholder 2"/>
          <p:cNvSpPr>
            <a:spLocks noGrp="1" noRot="1" noChangeAspect="1"/>
          </p:cNvSpPr>
          <p:nvPr>
            <p:ph type="sldImg"/>
          </p:nvPr>
        </p:nvSpPr>
        <p:spPr bwMode="auto">
          <a:noFill/>
          <a:ln>
            <a:solidFill>
              <a:srgbClr val="000000"/>
            </a:solidFill>
            <a:miter lim="800000"/>
            <a:headEnd/>
            <a:tailEnd/>
          </a:ln>
        </p:spPr>
      </p:sp>
      <p:sp>
        <p:nvSpPr>
          <p:cNvPr id="90115" name="Placeholder 3"/>
          <p:cNvSpPr>
            <a:spLocks noGrp="1"/>
          </p:cNvSpPr>
          <p:nvPr>
            <p:ph type="body" idx="1"/>
          </p:nvPr>
        </p:nvSpPr>
        <p:spPr bwMode="auto">
          <a:noFill/>
        </p:spPr>
        <p:txBody>
          <a:bodyPr wrap="square" numCol="1" anchor="t" anchorCtr="0" compatLnSpc="1">
            <a:prstTxWarp prst="textNoShape">
              <a:avLst/>
            </a:prstTxWarp>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Placeholder 2"/>
          <p:cNvSpPr>
            <a:spLocks noGrp="1" noRot="1" noChangeAspect="1"/>
          </p:cNvSpPr>
          <p:nvPr>
            <p:ph type="sldImg"/>
          </p:nvPr>
        </p:nvSpPr>
        <p:spPr bwMode="auto">
          <a:noFill/>
          <a:ln>
            <a:solidFill>
              <a:srgbClr val="000000"/>
            </a:solidFill>
            <a:miter lim="800000"/>
            <a:headEnd/>
            <a:tailEnd/>
          </a:ln>
        </p:spPr>
      </p:sp>
      <p:sp>
        <p:nvSpPr>
          <p:cNvPr id="91139" name="Placeholder 3"/>
          <p:cNvSpPr>
            <a:spLocks noGrp="1"/>
          </p:cNvSpPr>
          <p:nvPr>
            <p:ph type="body" idx="1"/>
          </p:nvPr>
        </p:nvSpPr>
        <p:spPr bwMode="auto">
          <a:noFill/>
        </p:spPr>
        <p:txBody>
          <a:bodyPr wrap="square" numCol="1" anchor="t" anchorCtr="0" compatLnSpc="1">
            <a:prstTxWarp prst="textNoShape">
              <a:avLst/>
            </a:prstTxWarp>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AF616D-40FA-4B8E-ADBC-C32783F666C9}" type="slidenum">
              <a:rPr lang="en-US">
                <a:ea typeface="ＭＳ Ｐゴシック" pitchFamily="-123" charset="-128"/>
                <a:cs typeface="ＭＳ Ｐゴシック" pitchFamily="-123" charset="-128"/>
              </a:rPr>
              <a:pPr fontAlgn="base">
                <a:spcBef>
                  <a:spcPct val="0"/>
                </a:spcBef>
                <a:spcAft>
                  <a:spcPct val="0"/>
                </a:spcAft>
                <a:defRPr/>
              </a:pPr>
              <a:t>8</a:t>
            </a:fld>
            <a:endParaRPr lang="en-US">
              <a:ea typeface="ＭＳ Ｐゴシック" pitchFamily="-123" charset="-128"/>
              <a:cs typeface="ＭＳ Ｐゴシック" pitchFamily="-123"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Placeholder 2"/>
          <p:cNvSpPr>
            <a:spLocks noGrp="1" noRot="1" noChangeAspect="1"/>
          </p:cNvSpPr>
          <p:nvPr>
            <p:ph type="sldImg"/>
          </p:nvPr>
        </p:nvSpPr>
        <p:spPr bwMode="auto">
          <a:noFill/>
          <a:ln>
            <a:solidFill>
              <a:srgbClr val="000000"/>
            </a:solidFill>
            <a:miter lim="800000"/>
            <a:headEnd/>
            <a:tailEnd/>
          </a:ln>
        </p:spPr>
      </p:sp>
      <p:sp>
        <p:nvSpPr>
          <p:cNvPr id="92163" name="Placeholder 3"/>
          <p:cNvSpPr>
            <a:spLocks noGrp="1"/>
          </p:cNvSpPr>
          <p:nvPr>
            <p:ph type="body" idx="1"/>
          </p:nvPr>
        </p:nvSpPr>
        <p:spPr bwMode="auto">
          <a:noFill/>
        </p:spPr>
        <p:txBody>
          <a:bodyPr wrap="square" numCol="1" anchor="t" anchorCtr="0" compatLnSpc="1">
            <a:prstTxWarp prst="textNoShape">
              <a:avLst/>
            </a:prstTxWarp>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fld id="{10CA4E27-2FBB-4611-892A-0B15F5E692CD}" type="datetimeFigureOut">
              <a:rPr lang="en-US"/>
              <a:pPr>
                <a:defRPr/>
              </a:pPr>
              <a:t>25/01/16</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8D0EBA60-1003-478B-8D0E-95D7415ED9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E84F649-C3C4-4D30-A8C1-5108C9F209D3}" type="datetimeFigureOut">
              <a:rPr lang="en-US"/>
              <a:pPr>
                <a:defRPr/>
              </a:pPr>
              <a:t>25/01/16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3F99134-9F28-4733-9D37-806074FD023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732D9AAA-C056-4579-A722-F5609CFE226C}" type="datetimeFigureOut">
              <a:rPr lang="en-US"/>
              <a:pPr>
                <a:defRPr/>
              </a:pPr>
              <a:t>25/01/16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FD1DF31-0FB9-43AD-BC20-90E2BA16226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B1DABFA-B500-4C8A-A0A2-42B6294D3AB5}" type="datetimeFigureOut">
              <a:rPr lang="en-US"/>
              <a:pPr>
                <a:defRPr/>
              </a:pPr>
              <a:t>25/01/16</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3B95E36-DC35-4B94-935D-029BE4FB1FF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F2911D8-DBA2-47DC-A22D-EAEACC700266}" type="datetimeFigureOut">
              <a:rPr lang="en-US"/>
              <a:pPr>
                <a:defRPr/>
              </a:pPr>
              <a:t>25/01/16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4CA711D-3372-4AFC-B532-B5C0D0CBCC4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9DCB1FD-1FC5-4409-9781-3CA00F731A8F}" type="datetimeFigureOut">
              <a:rPr lang="en-US"/>
              <a:pPr>
                <a:defRPr/>
              </a:pPr>
              <a:t>25/01/16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865A2F3-4B46-4DFB-B767-896C1C8D967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solidFill>
                  <a:prstClr val="black"/>
                </a:solidFill>
                <a:latin typeface="+mn-lt"/>
                <a:ea typeface="+mn-ea"/>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solidFill>
                  <a:prstClr val="black"/>
                </a:solidFill>
                <a:latin typeface="+mn-lt"/>
                <a:ea typeface="+mn-ea"/>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fld id="{D5915FE3-6A6C-4912-8DC4-3A8E7B22CE6E}" type="datetimeFigureOut">
              <a:rPr lang="en-US"/>
              <a:pPr>
                <a:defRPr/>
              </a:pPr>
              <a:t>25/01/16</a:t>
            </a:fld>
            <a:endParaRPr lang="en-US"/>
          </a:p>
        </p:txBody>
      </p:sp>
      <p:sp>
        <p:nvSpPr>
          <p:cNvPr id="12" name="Footer Placeholder 18"/>
          <p:cNvSpPr>
            <a:spLocks noGrp="1"/>
          </p:cNvSpPr>
          <p:nvPr>
            <p:ph type="ftr" sz="quarter" idx="11"/>
          </p:nvPr>
        </p:nvSpPr>
        <p:spPr/>
        <p:txBody>
          <a:bodyPr/>
          <a:lstStyle>
            <a:lvl1pPr>
              <a:defRPr>
                <a:solidFill>
                  <a:srgbClr val="2DA2BF">
                    <a:tint val="20000"/>
                  </a:srgbClr>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272B1BC2-A72F-4DFE-B0DE-F2EC8C044EA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B2DA8F91-864D-49F6-B5D9-BAF69825A31D}" type="datetimeFigureOut">
              <a:rPr lang="en-US"/>
              <a:pPr>
                <a:defRPr/>
              </a:pPr>
              <a:t>25/01/16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A01A887-7867-4AFA-B83B-A42E6FBEB20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08E2B98-E50C-4127-ACB5-DAE4C3726676}" type="datetimeFigureOut">
              <a:rPr lang="en-US"/>
              <a:pPr>
                <a:defRPr/>
              </a:pPr>
              <a:t>25/01/16</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D999E9CC-047B-408B-8526-C4162C74B52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CAF7802-6C54-483D-8CFD-1886F8150592}" type="datetimeFigureOut">
              <a:rPr lang="en-US"/>
              <a:pPr>
                <a:defRPr/>
              </a:pPr>
              <a:t>25/01/16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39BE686-4713-48B6-9A20-1E5A7F361D3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2.xml"/><Relationship Id="rId7"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14" name="Right Triangle 13"/>
          <p:cNvSpPr>
            <a:spLocks/>
          </p:cNvSpPr>
          <p:nvPr/>
        </p:nvSpPr>
        <p:spPr bwMode="auto">
          <a:xfrm>
            <a:off x="-6042" y="5791253"/>
            <a:ext cx="3402314" cy="1080868"/>
          </a:xfrm>
          <a:prstGeom prst="rtTriangle">
            <a:avLst/>
          </a:prstGeom>
          <a:blipFill>
            <a:blip r:embed="rId7"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t>Cliquez et modifiez le titre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ea typeface="+mn-ea"/>
                <a:cs typeface="+mn-cs"/>
              </a:defRPr>
            </a:lvl1pPr>
          </a:lstStyle>
          <a:p>
            <a:pPr>
              <a:defRPr/>
            </a:pPr>
            <a:fld id="{A164AF0E-AB17-44C4-8327-6853761F49E0}" type="datetimeFigureOut">
              <a:rPr lang="en-US"/>
              <a:pPr>
                <a:defRPr/>
              </a:pPr>
              <a:t>25/01/16</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ea typeface="+mn-ea"/>
                <a:cs typeface="+mn-cs"/>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ea typeface="+mn-ea"/>
                <a:cs typeface="+mn-cs"/>
              </a:defRPr>
            </a:lvl1pPr>
          </a:lstStyle>
          <a:p>
            <a:pPr>
              <a:defRPr/>
            </a:pPr>
            <a:fld id="{6D49160F-D31B-4650-842C-C4F7D3CA43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pitchFamily="-123" charset="-128"/>
          <a:cs typeface="ＭＳ Ｐゴシック" pitchFamily="-123" charset="-128"/>
        </a:defRPr>
      </a:lvl1pPr>
      <a:lvl2pPr algn="l" rtl="0" eaLnBrk="0" fontAlgn="base" hangingPunct="0">
        <a:spcBef>
          <a:spcPct val="0"/>
        </a:spcBef>
        <a:spcAft>
          <a:spcPct val="0"/>
        </a:spcAft>
        <a:defRPr sz="4100" b="1">
          <a:solidFill>
            <a:schemeClr val="tx2"/>
          </a:solidFill>
          <a:latin typeface="Lucida Sans Unicode" charset="0"/>
          <a:ea typeface="ＭＳ Ｐゴシック" pitchFamily="-123" charset="-128"/>
          <a:cs typeface="ＭＳ Ｐゴシック" pitchFamily="-123" charset="-128"/>
        </a:defRPr>
      </a:lvl2pPr>
      <a:lvl3pPr algn="l" rtl="0" eaLnBrk="0" fontAlgn="base" hangingPunct="0">
        <a:spcBef>
          <a:spcPct val="0"/>
        </a:spcBef>
        <a:spcAft>
          <a:spcPct val="0"/>
        </a:spcAft>
        <a:defRPr sz="4100" b="1">
          <a:solidFill>
            <a:schemeClr val="tx2"/>
          </a:solidFill>
          <a:latin typeface="Lucida Sans Unicode" charset="0"/>
          <a:ea typeface="ＭＳ Ｐゴシック" pitchFamily="-123" charset="-128"/>
          <a:cs typeface="ＭＳ Ｐゴシック" pitchFamily="-123" charset="-128"/>
        </a:defRPr>
      </a:lvl3pPr>
      <a:lvl4pPr algn="l" rtl="0" eaLnBrk="0" fontAlgn="base" hangingPunct="0">
        <a:spcBef>
          <a:spcPct val="0"/>
        </a:spcBef>
        <a:spcAft>
          <a:spcPct val="0"/>
        </a:spcAft>
        <a:defRPr sz="4100" b="1">
          <a:solidFill>
            <a:schemeClr val="tx2"/>
          </a:solidFill>
          <a:latin typeface="Lucida Sans Unicode" charset="0"/>
          <a:ea typeface="ＭＳ Ｐゴシック" pitchFamily="-123" charset="-128"/>
          <a:cs typeface="ＭＳ Ｐゴシック" pitchFamily="-123" charset="-128"/>
        </a:defRPr>
      </a:lvl4pPr>
      <a:lvl5pPr algn="l" rtl="0" eaLnBrk="0" fontAlgn="base" hangingPunct="0">
        <a:spcBef>
          <a:spcPct val="0"/>
        </a:spcBef>
        <a:spcAft>
          <a:spcPct val="0"/>
        </a:spcAft>
        <a:defRPr sz="4100" b="1">
          <a:solidFill>
            <a:schemeClr val="tx2"/>
          </a:solidFill>
          <a:latin typeface="Lucida Sans Unicode" charset="0"/>
          <a:ea typeface="ＭＳ Ｐゴシック" pitchFamily="-123" charset="-128"/>
          <a:cs typeface="ＭＳ Ｐゴシック" pitchFamily="-123" charset="-128"/>
        </a:defRPr>
      </a:lvl5pPr>
      <a:lvl6pPr marL="457200" algn="l" rtl="0" fontAlgn="base">
        <a:spcBef>
          <a:spcPct val="0"/>
        </a:spcBef>
        <a:spcAft>
          <a:spcPct val="0"/>
        </a:spcAft>
        <a:defRPr sz="4100" b="1">
          <a:solidFill>
            <a:schemeClr val="tx2"/>
          </a:solidFill>
          <a:latin typeface="Lucida Sans Unicode" charset="0"/>
          <a:ea typeface="ＭＳ Ｐゴシック" pitchFamily="-123" charset="-128"/>
          <a:cs typeface="ＭＳ Ｐゴシック" pitchFamily="-123" charset="-128"/>
        </a:defRPr>
      </a:lvl6pPr>
      <a:lvl7pPr marL="914400" algn="l" rtl="0" fontAlgn="base">
        <a:spcBef>
          <a:spcPct val="0"/>
        </a:spcBef>
        <a:spcAft>
          <a:spcPct val="0"/>
        </a:spcAft>
        <a:defRPr sz="4100" b="1">
          <a:solidFill>
            <a:schemeClr val="tx2"/>
          </a:solidFill>
          <a:latin typeface="Lucida Sans Unicode" charset="0"/>
          <a:ea typeface="ＭＳ Ｐゴシック" pitchFamily="-123" charset="-128"/>
          <a:cs typeface="ＭＳ Ｐゴシック" pitchFamily="-123" charset="-128"/>
        </a:defRPr>
      </a:lvl7pPr>
      <a:lvl8pPr marL="1371600" algn="l" rtl="0" fontAlgn="base">
        <a:spcBef>
          <a:spcPct val="0"/>
        </a:spcBef>
        <a:spcAft>
          <a:spcPct val="0"/>
        </a:spcAft>
        <a:defRPr sz="4100" b="1">
          <a:solidFill>
            <a:schemeClr val="tx2"/>
          </a:solidFill>
          <a:latin typeface="Lucida Sans Unicode" charset="0"/>
          <a:ea typeface="ＭＳ Ｐゴシック" pitchFamily="-123" charset="-128"/>
          <a:cs typeface="ＭＳ Ｐゴシック" pitchFamily="-123" charset="-128"/>
        </a:defRPr>
      </a:lvl8pPr>
      <a:lvl9pPr marL="1828800" algn="l" rtl="0" fontAlgn="base">
        <a:spcBef>
          <a:spcPct val="0"/>
        </a:spcBef>
        <a:spcAft>
          <a:spcPct val="0"/>
        </a:spcAft>
        <a:defRPr sz="4100" b="1">
          <a:solidFill>
            <a:schemeClr val="tx2"/>
          </a:solidFill>
          <a:latin typeface="Lucida Sans Unicode" charset="0"/>
          <a:ea typeface="ＭＳ Ｐゴシック" pitchFamily="-123" charset="-128"/>
          <a:cs typeface="ＭＳ Ｐゴシック" pitchFamily="-123" charset="-128"/>
        </a:defRPr>
      </a:lvl9pPr>
    </p:titleStyle>
    <p:bodyStyle>
      <a:lvl1pPr marL="365125" indent="-255588" algn="l" rtl="0" eaLnBrk="0" fontAlgn="base" hangingPunct="0">
        <a:spcBef>
          <a:spcPts val="400"/>
        </a:spcBef>
        <a:spcAft>
          <a:spcPct val="0"/>
        </a:spcAft>
        <a:buClr>
          <a:schemeClr val="accent1"/>
        </a:buClr>
        <a:buSzPct val="68000"/>
        <a:buFont typeface="Wingdings 3" pitchFamily="-123" charset="2"/>
        <a:buChar char=""/>
        <a:defRPr sz="2700" kern="1200">
          <a:solidFill>
            <a:schemeClr val="tx1"/>
          </a:solidFill>
          <a:latin typeface="+mn-lt"/>
          <a:ea typeface="ＭＳ Ｐゴシック" pitchFamily="-123" charset="-128"/>
          <a:cs typeface="ＭＳ Ｐゴシック" pitchFamily="-123" charset="-128"/>
        </a:defRPr>
      </a:lvl1pPr>
      <a:lvl2pPr marL="620713" indent="-228600" algn="l" rtl="0" eaLnBrk="0" fontAlgn="base" hangingPunct="0">
        <a:spcBef>
          <a:spcPts val="325"/>
        </a:spcBef>
        <a:spcAft>
          <a:spcPct val="0"/>
        </a:spcAft>
        <a:buClr>
          <a:schemeClr val="accent1"/>
        </a:buClr>
        <a:buFont typeface="Verdana" pitchFamily="-123" charset="0"/>
        <a:buChar char="◦"/>
        <a:defRPr sz="2300" kern="1200">
          <a:solidFill>
            <a:schemeClr val="tx1"/>
          </a:solidFill>
          <a:latin typeface="+mn-lt"/>
          <a:ea typeface="ＭＳ Ｐゴシック" pitchFamily="-123"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23" charset="2"/>
        <a:buChar char=""/>
        <a:defRPr sz="2100" kern="1200">
          <a:solidFill>
            <a:schemeClr val="tx1"/>
          </a:solidFill>
          <a:latin typeface="+mn-lt"/>
          <a:ea typeface="ＭＳ Ｐゴシック" pitchFamily="-123" charset="-128"/>
          <a:cs typeface="+mn-cs"/>
        </a:defRPr>
      </a:lvl3pPr>
      <a:lvl4pPr marL="1143000" indent="-228600" algn="l" rtl="0" eaLnBrk="0" fontAlgn="base" hangingPunct="0">
        <a:spcBef>
          <a:spcPts val="350"/>
        </a:spcBef>
        <a:spcAft>
          <a:spcPct val="0"/>
        </a:spcAft>
        <a:buClr>
          <a:schemeClr val="accent2"/>
        </a:buClr>
        <a:buFont typeface="Wingdings 2" pitchFamily="-123" charset="2"/>
        <a:buChar char=""/>
        <a:defRPr sz="1900" kern="1200">
          <a:solidFill>
            <a:schemeClr val="tx1"/>
          </a:solidFill>
          <a:latin typeface="+mn-lt"/>
          <a:ea typeface="ＭＳ Ｐゴシック" pitchFamily="-123" charset="-128"/>
          <a:cs typeface="+mn-cs"/>
        </a:defRPr>
      </a:lvl4pPr>
      <a:lvl5pPr marL="1371600" indent="-228600" algn="l" rtl="0" eaLnBrk="0" fontAlgn="base" hangingPunct="0">
        <a:spcBef>
          <a:spcPts val="350"/>
        </a:spcBef>
        <a:spcAft>
          <a:spcPct val="0"/>
        </a:spcAft>
        <a:buClr>
          <a:schemeClr val="accent2"/>
        </a:buClr>
        <a:buFont typeface="Wingdings 2" pitchFamily="-123" charset="2"/>
        <a:buChar char=""/>
        <a:defRPr kern="1200">
          <a:solidFill>
            <a:schemeClr val="tx1"/>
          </a:solidFill>
          <a:latin typeface="+mn-lt"/>
          <a:ea typeface="ＭＳ Ｐゴシック" pitchFamily="-123"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solidFill>
                <a:prstClr val="black"/>
              </a:solidFill>
              <a:latin typeface="+mn-lt"/>
              <a:ea typeface="+mn-ea"/>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solidFill>
                <a:prstClr val="black"/>
              </a:solidFill>
              <a:latin typeface="+mn-lt"/>
              <a:ea typeface="+mn-ea"/>
              <a:cs typeface="+mn-cs"/>
            </a:endParaRPr>
          </a:p>
        </p:txBody>
      </p:sp>
      <p:sp>
        <p:nvSpPr>
          <p:cNvPr id="14" name="Right Triangle 13"/>
          <p:cNvSpPr>
            <a:spLocks/>
          </p:cNvSpPr>
          <p:nvPr/>
        </p:nvSpPr>
        <p:spPr bwMode="auto">
          <a:xfrm>
            <a:off x="-6042" y="5791253"/>
            <a:ext cx="3402314" cy="1080868"/>
          </a:xfrm>
          <a:prstGeom prst="rtTriangle">
            <a:avLst/>
          </a:prstGeom>
          <a:blipFill>
            <a:blip r:embed="rId7"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t>Cliquez et modifiez le titre</a:t>
            </a:r>
          </a:p>
        </p:txBody>
      </p:sp>
      <p:sp>
        <p:nvSpPr>
          <p:cNvPr id="1332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prstClr val="black"/>
                </a:solidFill>
                <a:latin typeface="+mn-lt"/>
                <a:ea typeface="+mn-ea"/>
                <a:cs typeface="+mn-cs"/>
              </a:defRPr>
            </a:lvl1pPr>
          </a:lstStyle>
          <a:p>
            <a:pPr>
              <a:defRPr/>
            </a:pPr>
            <a:fld id="{33044926-A916-4FD9-B678-186966877381}" type="datetimeFigureOut">
              <a:rPr lang="en-US"/>
              <a:pPr>
                <a:defRPr/>
              </a:pPr>
              <a:t>25/01/16</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prstClr val="black"/>
                </a:solidFill>
                <a:latin typeface="+mn-lt"/>
                <a:ea typeface="+mn-ea"/>
                <a:cs typeface="+mn-cs"/>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prstClr val="black"/>
                </a:solidFill>
                <a:latin typeface="+mn-lt"/>
                <a:ea typeface="+mn-ea"/>
                <a:cs typeface="+mn-cs"/>
              </a:defRPr>
            </a:lvl1pPr>
          </a:lstStyle>
          <a:p>
            <a:pPr>
              <a:defRPr/>
            </a:pPr>
            <a:fld id="{06FB6CD2-A75F-4030-860F-07B543F8E7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pitchFamily="-123" charset="-128"/>
          <a:cs typeface="ＭＳ Ｐゴシック" pitchFamily="-123" charset="-128"/>
        </a:defRPr>
      </a:lvl1pPr>
      <a:lvl2pPr algn="l" rtl="0" eaLnBrk="0" fontAlgn="base" hangingPunct="0">
        <a:spcBef>
          <a:spcPct val="0"/>
        </a:spcBef>
        <a:spcAft>
          <a:spcPct val="0"/>
        </a:spcAft>
        <a:defRPr sz="4100" b="1">
          <a:solidFill>
            <a:schemeClr val="tx2"/>
          </a:solidFill>
          <a:latin typeface="Lucida Sans Unicode" charset="0"/>
          <a:ea typeface="ＭＳ Ｐゴシック" pitchFamily="-123" charset="-128"/>
          <a:cs typeface="ＭＳ Ｐゴシック" pitchFamily="-123" charset="-128"/>
        </a:defRPr>
      </a:lvl2pPr>
      <a:lvl3pPr algn="l" rtl="0" eaLnBrk="0" fontAlgn="base" hangingPunct="0">
        <a:spcBef>
          <a:spcPct val="0"/>
        </a:spcBef>
        <a:spcAft>
          <a:spcPct val="0"/>
        </a:spcAft>
        <a:defRPr sz="4100" b="1">
          <a:solidFill>
            <a:schemeClr val="tx2"/>
          </a:solidFill>
          <a:latin typeface="Lucida Sans Unicode" charset="0"/>
          <a:ea typeface="ＭＳ Ｐゴシック" pitchFamily="-123" charset="-128"/>
          <a:cs typeface="ＭＳ Ｐゴシック" pitchFamily="-123" charset="-128"/>
        </a:defRPr>
      </a:lvl3pPr>
      <a:lvl4pPr algn="l" rtl="0" eaLnBrk="0" fontAlgn="base" hangingPunct="0">
        <a:spcBef>
          <a:spcPct val="0"/>
        </a:spcBef>
        <a:spcAft>
          <a:spcPct val="0"/>
        </a:spcAft>
        <a:defRPr sz="4100" b="1">
          <a:solidFill>
            <a:schemeClr val="tx2"/>
          </a:solidFill>
          <a:latin typeface="Lucida Sans Unicode" charset="0"/>
          <a:ea typeface="ＭＳ Ｐゴシック" pitchFamily="-123" charset="-128"/>
          <a:cs typeface="ＭＳ Ｐゴシック" pitchFamily="-123" charset="-128"/>
        </a:defRPr>
      </a:lvl4pPr>
      <a:lvl5pPr algn="l" rtl="0" eaLnBrk="0" fontAlgn="base" hangingPunct="0">
        <a:spcBef>
          <a:spcPct val="0"/>
        </a:spcBef>
        <a:spcAft>
          <a:spcPct val="0"/>
        </a:spcAft>
        <a:defRPr sz="4100" b="1">
          <a:solidFill>
            <a:schemeClr val="tx2"/>
          </a:solidFill>
          <a:latin typeface="Lucida Sans Unicode" charset="0"/>
          <a:ea typeface="ＭＳ Ｐゴシック" pitchFamily="-123" charset="-128"/>
          <a:cs typeface="ＭＳ Ｐゴシック" pitchFamily="-123" charset="-128"/>
        </a:defRPr>
      </a:lvl5pPr>
      <a:lvl6pPr marL="457200" algn="l" rtl="0" fontAlgn="base">
        <a:spcBef>
          <a:spcPct val="0"/>
        </a:spcBef>
        <a:spcAft>
          <a:spcPct val="0"/>
        </a:spcAft>
        <a:defRPr sz="4100" b="1">
          <a:solidFill>
            <a:schemeClr val="tx2"/>
          </a:solidFill>
          <a:latin typeface="Lucida Sans Unicode" charset="0"/>
          <a:ea typeface="ＭＳ Ｐゴシック" pitchFamily="-123" charset="-128"/>
          <a:cs typeface="ＭＳ Ｐゴシック" pitchFamily="-123" charset="-128"/>
        </a:defRPr>
      </a:lvl6pPr>
      <a:lvl7pPr marL="914400" algn="l" rtl="0" fontAlgn="base">
        <a:spcBef>
          <a:spcPct val="0"/>
        </a:spcBef>
        <a:spcAft>
          <a:spcPct val="0"/>
        </a:spcAft>
        <a:defRPr sz="4100" b="1">
          <a:solidFill>
            <a:schemeClr val="tx2"/>
          </a:solidFill>
          <a:latin typeface="Lucida Sans Unicode" charset="0"/>
          <a:ea typeface="ＭＳ Ｐゴシック" pitchFamily="-123" charset="-128"/>
          <a:cs typeface="ＭＳ Ｐゴシック" pitchFamily="-123" charset="-128"/>
        </a:defRPr>
      </a:lvl7pPr>
      <a:lvl8pPr marL="1371600" algn="l" rtl="0" fontAlgn="base">
        <a:spcBef>
          <a:spcPct val="0"/>
        </a:spcBef>
        <a:spcAft>
          <a:spcPct val="0"/>
        </a:spcAft>
        <a:defRPr sz="4100" b="1">
          <a:solidFill>
            <a:schemeClr val="tx2"/>
          </a:solidFill>
          <a:latin typeface="Lucida Sans Unicode" charset="0"/>
          <a:ea typeface="ＭＳ Ｐゴシック" pitchFamily="-123" charset="-128"/>
          <a:cs typeface="ＭＳ Ｐゴシック" pitchFamily="-123" charset="-128"/>
        </a:defRPr>
      </a:lvl8pPr>
      <a:lvl9pPr marL="1828800" algn="l" rtl="0" fontAlgn="base">
        <a:spcBef>
          <a:spcPct val="0"/>
        </a:spcBef>
        <a:spcAft>
          <a:spcPct val="0"/>
        </a:spcAft>
        <a:defRPr sz="4100" b="1">
          <a:solidFill>
            <a:schemeClr val="tx2"/>
          </a:solidFill>
          <a:latin typeface="Lucida Sans Unicode" charset="0"/>
          <a:ea typeface="ＭＳ Ｐゴシック" pitchFamily="-123" charset="-128"/>
          <a:cs typeface="ＭＳ Ｐゴシック" pitchFamily="-123" charset="-128"/>
        </a:defRPr>
      </a:lvl9pPr>
    </p:titleStyle>
    <p:bodyStyle>
      <a:lvl1pPr marL="365125" indent="-255588" algn="l" rtl="0" eaLnBrk="0" fontAlgn="base" hangingPunct="0">
        <a:spcBef>
          <a:spcPts val="400"/>
        </a:spcBef>
        <a:spcAft>
          <a:spcPct val="0"/>
        </a:spcAft>
        <a:buClr>
          <a:schemeClr val="accent1"/>
        </a:buClr>
        <a:buSzPct val="68000"/>
        <a:buFont typeface="Wingdings 3" pitchFamily="-123" charset="2"/>
        <a:buChar char=""/>
        <a:defRPr sz="2700" kern="1200">
          <a:solidFill>
            <a:schemeClr val="tx1"/>
          </a:solidFill>
          <a:latin typeface="+mn-lt"/>
          <a:ea typeface="ＭＳ Ｐゴシック" pitchFamily="-123" charset="-128"/>
          <a:cs typeface="ＭＳ Ｐゴシック" pitchFamily="-123" charset="-128"/>
        </a:defRPr>
      </a:lvl1pPr>
      <a:lvl2pPr marL="620713" indent="-228600" algn="l" rtl="0" eaLnBrk="0" fontAlgn="base" hangingPunct="0">
        <a:spcBef>
          <a:spcPts val="325"/>
        </a:spcBef>
        <a:spcAft>
          <a:spcPct val="0"/>
        </a:spcAft>
        <a:buClr>
          <a:schemeClr val="accent1"/>
        </a:buClr>
        <a:buFont typeface="Verdana" pitchFamily="-123" charset="0"/>
        <a:buChar char="◦"/>
        <a:defRPr sz="2300" kern="1200">
          <a:solidFill>
            <a:schemeClr val="tx1"/>
          </a:solidFill>
          <a:latin typeface="+mn-lt"/>
          <a:ea typeface="ＭＳ Ｐゴシック" pitchFamily="-123"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23" charset="2"/>
        <a:buChar char=""/>
        <a:defRPr sz="2100" kern="1200">
          <a:solidFill>
            <a:schemeClr val="tx1"/>
          </a:solidFill>
          <a:latin typeface="+mn-lt"/>
          <a:ea typeface="ＭＳ Ｐゴシック" pitchFamily="-123" charset="-128"/>
          <a:cs typeface="+mn-cs"/>
        </a:defRPr>
      </a:lvl3pPr>
      <a:lvl4pPr marL="1143000" indent="-228600" algn="l" rtl="0" eaLnBrk="0" fontAlgn="base" hangingPunct="0">
        <a:spcBef>
          <a:spcPts val="350"/>
        </a:spcBef>
        <a:spcAft>
          <a:spcPct val="0"/>
        </a:spcAft>
        <a:buClr>
          <a:schemeClr val="accent2"/>
        </a:buClr>
        <a:buFont typeface="Wingdings 2" pitchFamily="-123" charset="2"/>
        <a:buChar char=""/>
        <a:defRPr sz="1900" kern="1200">
          <a:solidFill>
            <a:schemeClr val="tx1"/>
          </a:solidFill>
          <a:latin typeface="+mn-lt"/>
          <a:ea typeface="ＭＳ Ｐゴシック" pitchFamily="-123" charset="-128"/>
          <a:cs typeface="+mn-cs"/>
        </a:defRPr>
      </a:lvl4pPr>
      <a:lvl5pPr marL="1371600" indent="-228600" algn="l" rtl="0" eaLnBrk="0" fontAlgn="base" hangingPunct="0">
        <a:spcBef>
          <a:spcPts val="350"/>
        </a:spcBef>
        <a:spcAft>
          <a:spcPct val="0"/>
        </a:spcAft>
        <a:buClr>
          <a:schemeClr val="accent2"/>
        </a:buClr>
        <a:buFont typeface="Wingdings 2" pitchFamily="-123" charset="2"/>
        <a:buChar char=""/>
        <a:defRPr kern="1200">
          <a:solidFill>
            <a:schemeClr val="tx1"/>
          </a:solidFill>
          <a:latin typeface="+mn-lt"/>
          <a:ea typeface="ＭＳ Ｐゴシック" pitchFamily="-123"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09600"/>
          </a:xfrm>
        </p:spPr>
        <p:txBody>
          <a:bodyPr/>
          <a:lstStyle/>
          <a:p>
            <a:pPr algn="ctr" eaLnBrk="1" fontAlgn="auto" hangingPunct="1">
              <a:spcAft>
                <a:spcPts val="0"/>
              </a:spcAft>
              <a:defRPr/>
            </a:pPr>
            <a:r>
              <a:rPr lang="en-US" sz="1400" dirty="0" smtClean="0">
                <a:latin typeface="Arial" panose="020B0604020202020204" pitchFamily="34" charset="0"/>
                <a:ea typeface="+mj-ea"/>
                <a:cs typeface="Arial" panose="020B0604020202020204" pitchFamily="34" charset="0"/>
              </a:rPr>
              <a:t>CIFEDHOP’S 10</a:t>
            </a:r>
            <a:r>
              <a:rPr lang="en-US" sz="1400" baseline="30000" dirty="0" smtClean="0">
                <a:latin typeface="Arial" panose="020B0604020202020204" pitchFamily="34" charset="0"/>
                <a:ea typeface="+mj-ea"/>
                <a:cs typeface="Arial" panose="020B0604020202020204" pitchFamily="34" charset="0"/>
              </a:rPr>
              <a:t>TH</a:t>
            </a:r>
            <a:r>
              <a:rPr lang="en-US" sz="1400" dirty="0" smtClean="0">
                <a:latin typeface="Arial" panose="020B0604020202020204" pitchFamily="34" charset="0"/>
                <a:ea typeface="+mj-ea"/>
                <a:cs typeface="Arial" panose="020B0604020202020204" pitchFamily="34" charset="0"/>
              </a:rPr>
              <a:t> INTERNATIONAL TRAINING SESSION FOR CIVIL SOCIETY AND EDUCATION ORGANISATIONS ON THE HUMAN RIGHTS COUNCIL’S UNIVERSAL PERIODIC REVIEW</a:t>
            </a:r>
            <a:endParaRPr lang="en-US" sz="1400" dirty="0">
              <a:latin typeface="Arial" panose="020B0604020202020204" pitchFamily="34" charset="0"/>
              <a:ea typeface="+mj-ea"/>
              <a:cs typeface="Arial" panose="020B0604020202020204" pitchFamily="34" charset="0"/>
            </a:endParaRPr>
          </a:p>
        </p:txBody>
      </p:sp>
      <p:sp>
        <p:nvSpPr>
          <p:cNvPr id="26626" name="Subtitle 2"/>
          <p:cNvSpPr>
            <a:spLocks noGrp="1"/>
          </p:cNvSpPr>
          <p:nvPr>
            <p:ph type="subTitle" idx="1"/>
          </p:nvPr>
        </p:nvSpPr>
        <p:spPr>
          <a:xfrm>
            <a:off x="0" y="1143000"/>
            <a:ext cx="9067800" cy="3886200"/>
          </a:xfrm>
        </p:spPr>
        <p:txBody>
          <a:bodyPr/>
          <a:lstStyle/>
          <a:p>
            <a:pPr marR="0" algn="ctr" eaLnBrk="1" hangingPunct="1">
              <a:lnSpc>
                <a:spcPct val="90000"/>
              </a:lnSpc>
            </a:pPr>
            <a:r>
              <a:rPr lang="en-US" sz="3300" smtClean="0">
                <a:latin typeface="Arial Black" pitchFamily="-123" charset="0"/>
              </a:rPr>
              <a:t>UNIVERSAL PERIODIC REVIEW</a:t>
            </a:r>
          </a:p>
          <a:p>
            <a:pPr marR="0" algn="ctr" eaLnBrk="1" hangingPunct="1">
              <a:lnSpc>
                <a:spcPct val="90000"/>
              </a:lnSpc>
            </a:pPr>
            <a:r>
              <a:rPr lang="en-US" sz="3300" smtClean="0">
                <a:latin typeface="Arial Black" pitchFamily="-123" charset="0"/>
              </a:rPr>
              <a:t>EXPERIENCES FROM SIERRA LEONE</a:t>
            </a:r>
          </a:p>
          <a:p>
            <a:pPr marR="0" algn="ctr" eaLnBrk="1" hangingPunct="1">
              <a:lnSpc>
                <a:spcPct val="90000"/>
              </a:lnSpc>
            </a:pPr>
            <a:endParaRPr lang="en-US" sz="3300" smtClean="0"/>
          </a:p>
          <a:p>
            <a:pPr marR="0" algn="ctr" eaLnBrk="1" hangingPunct="1">
              <a:lnSpc>
                <a:spcPct val="90000"/>
              </a:lnSpc>
            </a:pPr>
            <a:r>
              <a:rPr lang="en-US" sz="3300" b="1" smtClean="0">
                <a:latin typeface="Arial" pitchFamily="-123" charset="0"/>
                <a:ea typeface="Arial" pitchFamily="-123" charset="0"/>
                <a:cs typeface="Arial" pitchFamily="-123" charset="0"/>
              </a:rPr>
              <a:t>By</a:t>
            </a:r>
          </a:p>
          <a:p>
            <a:pPr marR="0" algn="ctr" eaLnBrk="1" hangingPunct="1">
              <a:lnSpc>
                <a:spcPct val="90000"/>
              </a:lnSpc>
            </a:pPr>
            <a:r>
              <a:rPr lang="en-US" sz="3300" b="1" i="1" smtClean="0">
                <a:latin typeface="Arial" pitchFamily="-123" charset="0"/>
                <a:ea typeface="Arial" pitchFamily="-123" charset="0"/>
                <a:cs typeface="Arial" pitchFamily="-123" charset="0"/>
              </a:rPr>
              <a:t>Francess Alghali</a:t>
            </a:r>
          </a:p>
          <a:p>
            <a:pPr marR="0" algn="ctr" eaLnBrk="1" hangingPunct="1">
              <a:lnSpc>
                <a:spcPct val="90000"/>
              </a:lnSpc>
            </a:pPr>
            <a:r>
              <a:rPr lang="en-US" sz="3300" b="1" i="1" smtClean="0">
                <a:latin typeface="Arial" pitchFamily="-123" charset="0"/>
                <a:ea typeface="Arial" pitchFamily="-123" charset="0"/>
                <a:cs typeface="Arial" pitchFamily="-123" charset="0"/>
              </a:rPr>
              <a:t>Former Executive Secretary</a:t>
            </a:r>
          </a:p>
          <a:p>
            <a:pPr marR="0" algn="ctr" eaLnBrk="1" hangingPunct="1">
              <a:lnSpc>
                <a:spcPct val="90000"/>
              </a:lnSpc>
            </a:pPr>
            <a:r>
              <a:rPr lang="en-US" sz="3300" b="1" i="1" smtClean="0">
                <a:latin typeface="Arial" pitchFamily="-123" charset="0"/>
                <a:ea typeface="Arial" pitchFamily="-123" charset="0"/>
                <a:cs typeface="Arial" pitchFamily="-123" charset="0"/>
              </a:rPr>
              <a:t>Human Rights Commission of Sierra Leone</a:t>
            </a:r>
          </a:p>
          <a:p>
            <a:pPr marR="0" algn="ctr" eaLnBrk="1" hangingPunct="1">
              <a:lnSpc>
                <a:spcPct val="90000"/>
              </a:lnSpc>
            </a:pPr>
            <a:endParaRPr lang="en-US" sz="3300" b="1" i="1" smtClean="0">
              <a:latin typeface="Arial" pitchFamily="-123" charset="0"/>
              <a:ea typeface="Arial" pitchFamily="-123" charset="0"/>
              <a:cs typeface="Arial" pitchFamily="-123" charset="0"/>
            </a:endParaRPr>
          </a:p>
          <a:p>
            <a:pPr marR="0" algn="l"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7910" name="Group 1046"/>
          <p:cNvGraphicFramePr>
            <a:graphicFrameLocks noGrp="1"/>
          </p:cNvGraphicFramePr>
          <p:nvPr>
            <p:ph idx="1"/>
          </p:nvPr>
        </p:nvGraphicFramePr>
        <p:xfrm>
          <a:off x="304800" y="838200"/>
          <a:ext cx="8458200" cy="6176963"/>
        </p:xfrm>
        <a:graphic>
          <a:graphicData uri="http://schemas.openxmlformats.org/drawingml/2006/table">
            <a:tbl>
              <a:tblPr/>
              <a:tblGrid>
                <a:gridCol w="1692275"/>
                <a:gridCol w="1690688"/>
                <a:gridCol w="1692275"/>
                <a:gridCol w="1690687"/>
                <a:gridCol w="1692275"/>
              </a:tblGrid>
              <a:tr h="1166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Recommendation [in bracket the number of the relevant recommendations as per the Final UPR Report adopted by the HRC in September 2011]</a:t>
                      </a:r>
                      <a:endParaRPr kumimoji="0" lang="en-US" sz="1200" b="1" i="0" u="none" strike="noStrike" cap="none" normalizeH="0" baseline="0">
                        <a:ln>
                          <a:noFill/>
                        </a:ln>
                        <a:solidFill>
                          <a:srgbClr val="FFFFFF"/>
                        </a:solidFill>
                        <a:effectLst/>
                        <a:latin typeface="Times New Roman" pitchFamily="-123" charset="0"/>
                        <a:ea typeface="Times New Roman" pitchFamily="-123" charset="0"/>
                        <a:cs typeface="Times New Roman" pitchFamily="-123" charset="0"/>
                      </a:endParaRP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Government Position</a:t>
                      </a:r>
                      <a:endParaRPr kumimoji="0" lang="en-US" sz="1200" b="1" i="0" u="none" strike="noStrike" cap="none" normalizeH="0" baseline="0">
                        <a:ln>
                          <a:noFill/>
                        </a:ln>
                        <a:solidFill>
                          <a:srgbClr val="FFFFFF"/>
                        </a:solidFill>
                        <a:effectLst/>
                        <a:latin typeface="Times New Roman" pitchFamily="-123" charset="0"/>
                        <a:ea typeface="Times New Roman" pitchFamily="-123" charset="0"/>
                        <a:cs typeface="Times New Roman" pitchFamily="-123" charset="0"/>
                      </a:endParaRP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Lead Ministry</a:t>
                      </a:r>
                      <a:endParaRPr kumimoji="0" lang="en-US" sz="1200" b="1" i="0" u="none" strike="noStrike" cap="none" normalizeH="0" baseline="0">
                        <a:ln>
                          <a:noFill/>
                        </a:ln>
                        <a:solidFill>
                          <a:srgbClr val="FFFFFF"/>
                        </a:solidFill>
                        <a:effectLst/>
                        <a:latin typeface="Times New Roman" pitchFamily="-123" charset="0"/>
                        <a:ea typeface="Times New Roman" pitchFamily="-123" charset="0"/>
                        <a:cs typeface="Times New Roman" pitchFamily="-123" charset="0"/>
                      </a:endParaRP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US" sz="1000" b="1" i="1"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Progress and Status</a:t>
                      </a:r>
                      <a:endParaRPr kumimoji="0" lang="en-US" sz="1200" b="1" i="0" u="none" strike="noStrike" cap="none" normalizeH="0" baseline="0">
                        <a:ln>
                          <a:noFill/>
                        </a:ln>
                        <a:solidFill>
                          <a:srgbClr val="FFFFFF"/>
                        </a:solidFill>
                        <a:effectLst/>
                        <a:latin typeface="Times New Roman" pitchFamily="-123" charset="0"/>
                        <a:ea typeface="Times New Roman" pitchFamily="-123" charset="0"/>
                        <a:cs typeface="Times New Roman" pitchFamily="-123" charset="0"/>
                      </a:endParaRPr>
                    </a:p>
                    <a:p>
                      <a:pPr marL="0" marR="0" lvl="0" indent="0" algn="l" defTabSz="914400" rtl="0" eaLnBrk="1" fontAlgn="base" latinLnBrk="0" hangingPunct="1">
                        <a:lnSpc>
                          <a:spcPct val="100000"/>
                        </a:lnSpc>
                        <a:spcBef>
                          <a:spcPct val="0"/>
                        </a:spcBef>
                        <a:spcAft>
                          <a:spcPts val="300"/>
                        </a:spcAft>
                        <a:buClrTx/>
                        <a:buSzTx/>
                        <a:buFontTx/>
                        <a:buNone/>
                        <a:tabLst/>
                      </a:pPr>
                      <a:r>
                        <a:rPr kumimoji="0" lang="en-US" sz="1000" b="1" i="1"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If Progress Achieved: How?</a:t>
                      </a:r>
                      <a:endParaRPr kumimoji="0" lang="en-US" sz="1200" b="1" i="0" u="none" strike="noStrike" cap="none" normalizeH="0" baseline="0">
                        <a:ln>
                          <a:noFill/>
                        </a:ln>
                        <a:solidFill>
                          <a:srgbClr val="FFFFFF"/>
                        </a:solidFill>
                        <a:effectLst/>
                        <a:latin typeface="Times New Roman" pitchFamily="-123" charset="0"/>
                        <a:ea typeface="Times New Roman" pitchFamily="-123" charset="0"/>
                        <a:cs typeface="Times New Roman" pitchFamily="-123" charset="0"/>
                      </a:endParaRP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US" sz="1000" b="1" i="1"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(Further) Action Required, Including Monitoring of Progress</a:t>
                      </a:r>
                      <a:endParaRPr kumimoji="0" lang="en-US" sz="1200" b="1" i="0" u="none" strike="noStrike" cap="none" normalizeH="0" baseline="0">
                        <a:ln>
                          <a:noFill/>
                        </a:ln>
                        <a:solidFill>
                          <a:srgbClr val="FFFFFF"/>
                        </a:solidFill>
                        <a:effectLst/>
                        <a:latin typeface="Times New Roman" pitchFamily="-123" charset="0"/>
                        <a:ea typeface="Times New Roman" pitchFamily="-123" charset="0"/>
                        <a:cs typeface="Times New Roman" pitchFamily="-123" charset="0"/>
                      </a:endParaRP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829175">
                <a:tc>
                  <a:txBody>
                    <a:bodyPr/>
                    <a:lstStyle/>
                    <a:p>
                      <a:pPr marL="342900" marR="0" lvl="0" indent="-342900" algn="l" defTabSz="914400" rtl="0" eaLnBrk="1" fontAlgn="base" latinLnBrk="0" hangingPunct="1">
                        <a:lnSpc>
                          <a:spcPct val="100000"/>
                        </a:lnSpc>
                        <a:spcBef>
                          <a:spcPct val="0"/>
                        </a:spcBef>
                        <a:spcAft>
                          <a:spcPct val="0"/>
                        </a:spcAft>
                        <a:buClrTx/>
                        <a:buSzTx/>
                        <a:buFont typeface="Lucida Sans Unicode" charset="0"/>
                        <a:buAutoNum type="arabicPeriod"/>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Increase the annual budget as well as set up mechanisms to investigate ways to improve education management and teaching methods. Also incorporate human rights education and training into the school curriculum</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[81.51, 81.53]</a:t>
                      </a:r>
                      <a:endPar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[82.27]</a:t>
                      </a: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 </a:t>
                      </a: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Accepted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81.51 was declared under implementation</a:t>
                      </a: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MOFED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MEST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TEC</a:t>
                      </a: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The education envelope increased in the period 2004 to 2012 from Le 247 billion to Le 407 billion. In the period 2010 to 2012, the envelope increased from Le 337 billion to Le 407 billion corresponding to increase from 26% of domestically generated resources to 28%.</a:t>
                      </a:r>
                    </a:p>
                    <a:p>
                      <a:pPr marL="0" marR="0" lvl="0" indent="0" algn="l" defTabSz="914400" rtl="0" eaLnBrk="1" fontAlgn="base" latinLnBrk="0" hangingPunct="1">
                        <a:lnSpc>
                          <a:spcPct val="100000"/>
                        </a:lnSpc>
                        <a:spcBef>
                          <a:spcPct val="0"/>
                        </a:spcBef>
                        <a:spcAft>
                          <a:spcPts val="300"/>
                        </a:spcAft>
                        <a:buClrTx/>
                        <a:buSzTx/>
                        <a:buFontTx/>
                        <a:buNone/>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A new GoSL Education Sector Plan (ESP) has just been prepared and endorsed by development partners in education. One of the 3 main areas covered by the ESP is ‘system strengthening’. Strategies and activities to improve education management in the period 2014 to 2018 are detailed under ‘system strengthening’. The implementation plan derived from the ESP spells out how education management is to be improved. </a:t>
                      </a: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Ensure that the review of education management and teaching methods include plans for the tertiary education. </a:t>
                      </a: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bl>
          </a:graphicData>
        </a:graphic>
      </p:graphicFrame>
      <p:sp>
        <p:nvSpPr>
          <p:cNvPr id="3" name="Title 2"/>
          <p:cNvSpPr>
            <a:spLocks noGrp="1"/>
          </p:cNvSpPr>
          <p:nvPr>
            <p:ph type="title"/>
          </p:nvPr>
        </p:nvSpPr>
        <p:spPr>
          <a:xfrm>
            <a:off x="609600" y="0"/>
            <a:ext cx="8229600" cy="838200"/>
          </a:xfrm>
        </p:spPr>
        <p:txBody>
          <a:bodyPr>
            <a:scene3d>
              <a:camera prst="orthographicFront"/>
              <a:lightRig rig="soft" dir="t"/>
            </a:scene3d>
            <a:sp3d prstMaterial="softEdge">
              <a:bevelT w="25400" h="25400"/>
            </a:sp3d>
          </a:bodyPr>
          <a:lstStyle/>
          <a:p>
            <a:pPr eaLnBrk="1" fontAlgn="auto" hangingPunct="1">
              <a:spcAft>
                <a:spcPts val="0"/>
              </a:spcAft>
              <a:defRPr/>
            </a:pPr>
            <a:r>
              <a:rPr lang="en-US" sz="2000" dirty="0" smtClean="0">
                <a:ea typeface="+mj-ea"/>
                <a:cs typeface="+mj-cs"/>
              </a:rPr>
              <a:t>MEASURES AND INSTITUTIONAL MECHANISMS ON ECONOMIC, SOCIAL AND CULTURAL RIGHTS, POVERTY REDUCTION (5)</a:t>
            </a:r>
            <a:endParaRPr lang="en-US" sz="2000" dirty="0">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838200"/>
          <a:ext cx="8458200" cy="4114800"/>
        </p:xfrm>
        <a:graphic>
          <a:graphicData uri="http://schemas.openxmlformats.org/drawingml/2006/table">
            <a:tbl>
              <a:tblPr firstRow="1" bandRow="1">
                <a:tableStyleId>{5C22544A-7EE6-4342-B048-85BDC9FD1C3A}</a:tableStyleId>
              </a:tblPr>
              <a:tblGrid>
                <a:gridCol w="1691640"/>
                <a:gridCol w="1691640"/>
                <a:gridCol w="1691640"/>
                <a:gridCol w="1691640"/>
                <a:gridCol w="1691640"/>
              </a:tblGrid>
              <a:tr h="1190271">
                <a:tc>
                  <a:txBody>
                    <a:bodyPr/>
                    <a:lstStyle/>
                    <a:p>
                      <a:pPr marL="0" marR="0">
                        <a:spcBef>
                          <a:spcPts val="0"/>
                        </a:spcBef>
                        <a:spcAft>
                          <a:spcPts val="0"/>
                        </a:spcAft>
                      </a:pPr>
                      <a:r>
                        <a:rPr lang="en-US" sz="1000" b="1" i="1" dirty="0">
                          <a:solidFill>
                            <a:srgbClr val="000000"/>
                          </a:solidFill>
                          <a:latin typeface="Times New Roman"/>
                          <a:ea typeface="Times New Roman"/>
                        </a:rPr>
                        <a:t>Recommendation </a:t>
                      </a:r>
                      <a:r>
                        <a:rPr lang="en-US" sz="1000" i="1" dirty="0">
                          <a:solidFill>
                            <a:srgbClr val="000000"/>
                          </a:solidFill>
                          <a:latin typeface="Times New Roman"/>
                          <a:ea typeface="Times New Roman"/>
                        </a:rPr>
                        <a:t>[in bracket the number of the relevant recommendations as per the Final UPR Report adopted by the HRC in September 2011]</a:t>
                      </a:r>
                      <a:endParaRPr lang="en-US" sz="1200" dirty="0">
                        <a:latin typeface="Times New Roman"/>
                        <a:ea typeface="Times New Roman"/>
                      </a:endParaRPr>
                    </a:p>
                  </a:txBody>
                  <a:tcPr marL="68580" marR="68580" marT="17780" marB="36195"/>
                </a:tc>
                <a:tc>
                  <a:txBody>
                    <a:bodyPr/>
                    <a:lstStyle/>
                    <a:p>
                      <a:pPr marL="0" marR="0">
                        <a:spcBef>
                          <a:spcPts val="0"/>
                        </a:spcBef>
                        <a:spcAft>
                          <a:spcPts val="0"/>
                        </a:spcAft>
                      </a:pPr>
                      <a:r>
                        <a:rPr lang="en-US" sz="1000" b="1" i="1" dirty="0">
                          <a:solidFill>
                            <a:srgbClr val="000000"/>
                          </a:solidFill>
                          <a:latin typeface="Times New Roman"/>
                          <a:ea typeface="Times New Roman"/>
                        </a:rPr>
                        <a:t>Government Position</a:t>
                      </a:r>
                      <a:endParaRPr lang="en-US" sz="1200" dirty="0">
                        <a:latin typeface="Times New Roman"/>
                        <a:ea typeface="Times New Roman"/>
                      </a:endParaRPr>
                    </a:p>
                  </a:txBody>
                  <a:tcPr marL="68580" marR="68580" marT="17780" marB="36195"/>
                </a:tc>
                <a:tc>
                  <a:txBody>
                    <a:bodyPr/>
                    <a:lstStyle/>
                    <a:p>
                      <a:pPr marL="0" marR="0">
                        <a:spcBef>
                          <a:spcPts val="0"/>
                        </a:spcBef>
                        <a:spcAft>
                          <a:spcPts val="0"/>
                        </a:spcAft>
                      </a:pPr>
                      <a:r>
                        <a:rPr lang="en-US" sz="1000" b="1" i="1">
                          <a:solidFill>
                            <a:srgbClr val="000000"/>
                          </a:solidFill>
                          <a:latin typeface="Times New Roman"/>
                          <a:ea typeface="Times New Roman"/>
                        </a:rPr>
                        <a:t>Lead Ministry</a:t>
                      </a:r>
                      <a:endParaRPr lang="en-US" sz="1200">
                        <a:latin typeface="Times New Roman"/>
                        <a:ea typeface="Times New Roman"/>
                      </a:endParaRPr>
                    </a:p>
                  </a:txBody>
                  <a:tcPr marL="68580" marR="68580" marT="17780" marB="36195"/>
                </a:tc>
                <a:tc>
                  <a:txBody>
                    <a:bodyPr/>
                    <a:lstStyle/>
                    <a:p>
                      <a:pPr marL="0" marR="0">
                        <a:spcBef>
                          <a:spcPts val="0"/>
                        </a:spcBef>
                        <a:spcAft>
                          <a:spcPts val="300"/>
                        </a:spcAft>
                      </a:pPr>
                      <a:r>
                        <a:rPr lang="en-US" sz="1000" b="1" i="1">
                          <a:solidFill>
                            <a:srgbClr val="000000"/>
                          </a:solidFill>
                          <a:latin typeface="Times New Roman"/>
                          <a:ea typeface="Times New Roman"/>
                        </a:rPr>
                        <a:t>Progress and Status</a:t>
                      </a:r>
                      <a:endParaRPr lang="en-US" sz="1200">
                        <a:latin typeface="Times New Roman"/>
                        <a:ea typeface="Times New Roman"/>
                      </a:endParaRPr>
                    </a:p>
                    <a:p>
                      <a:pPr marL="0" marR="0">
                        <a:spcBef>
                          <a:spcPts val="0"/>
                        </a:spcBef>
                        <a:spcAft>
                          <a:spcPts val="300"/>
                        </a:spcAft>
                      </a:pPr>
                      <a:r>
                        <a:rPr lang="en-US" sz="1000" b="1" i="1">
                          <a:solidFill>
                            <a:srgbClr val="000000"/>
                          </a:solidFill>
                          <a:latin typeface="Times New Roman"/>
                          <a:ea typeface="Times New Roman"/>
                        </a:rPr>
                        <a:t>If Progress Achieved: How?</a:t>
                      </a:r>
                      <a:endParaRPr lang="en-US" sz="1200">
                        <a:latin typeface="Times New Roman"/>
                        <a:ea typeface="Times New Roman"/>
                      </a:endParaRPr>
                    </a:p>
                  </a:txBody>
                  <a:tcPr marL="68580" marR="68580" marT="17780" marB="36195"/>
                </a:tc>
                <a:tc>
                  <a:txBody>
                    <a:bodyPr/>
                    <a:lstStyle/>
                    <a:p>
                      <a:pPr marL="0" marR="0">
                        <a:spcBef>
                          <a:spcPts val="0"/>
                        </a:spcBef>
                        <a:spcAft>
                          <a:spcPts val="300"/>
                        </a:spcAft>
                      </a:pPr>
                      <a:r>
                        <a:rPr lang="en-US" sz="1000" b="1" i="1" dirty="0">
                          <a:solidFill>
                            <a:srgbClr val="000000"/>
                          </a:solidFill>
                          <a:latin typeface="Times New Roman"/>
                          <a:ea typeface="Times New Roman"/>
                        </a:rPr>
                        <a:t>(Further) Action Required, Including Monitoring of Progress</a:t>
                      </a:r>
                      <a:endParaRPr lang="en-US" sz="1200" dirty="0">
                        <a:latin typeface="Times New Roman"/>
                        <a:ea typeface="Times New Roman"/>
                      </a:endParaRPr>
                    </a:p>
                  </a:txBody>
                  <a:tcPr marL="68580" marR="68580" marT="17780" marB="36195"/>
                </a:tc>
              </a:tr>
              <a:tr h="2924529">
                <a:tc>
                  <a:txBody>
                    <a:bodyPr/>
                    <a:lstStyle/>
                    <a:p>
                      <a:pPr marL="342900" marR="0" lvl="0" indent="-342900" algn="just">
                        <a:spcBef>
                          <a:spcPts val="0"/>
                        </a:spcBef>
                        <a:spcAft>
                          <a:spcPts val="0"/>
                        </a:spcAft>
                        <a:buFont typeface="+mj-lt"/>
                        <a:buAutoNum type="arabicPeriod"/>
                      </a:pPr>
                      <a:r>
                        <a:rPr lang="en-US" sz="1100" dirty="0">
                          <a:solidFill>
                            <a:srgbClr val="000000"/>
                          </a:solidFill>
                          <a:latin typeface="Times New Roman"/>
                          <a:ea typeface="Times New Roman"/>
                          <a:cs typeface="Times New Roman"/>
                        </a:rPr>
                        <a:t>Set up the TRC follow up committee and task it to monitor and track progress in the implementation of the TRC recommendations</a:t>
                      </a:r>
                      <a:endParaRPr lang="en-US" sz="1100" dirty="0">
                        <a:latin typeface="Times New Roman"/>
                        <a:ea typeface="Times New Roman"/>
                        <a:cs typeface="Times New Roman"/>
                      </a:endParaRPr>
                    </a:p>
                    <a:p>
                      <a:pPr marL="457200" marR="0" algn="just">
                        <a:spcBef>
                          <a:spcPts val="0"/>
                        </a:spcBef>
                        <a:spcAft>
                          <a:spcPts val="0"/>
                        </a:spcAft>
                      </a:pPr>
                      <a:r>
                        <a:rPr lang="en-US" sz="1100" b="1" dirty="0">
                          <a:solidFill>
                            <a:srgbClr val="000000"/>
                          </a:solidFill>
                          <a:latin typeface="Times New Roman"/>
                          <a:ea typeface="Times New Roman"/>
                        </a:rPr>
                        <a:t>[81.5, 81.6]</a:t>
                      </a:r>
                      <a:endParaRPr lang="en-US" sz="1100" dirty="0">
                        <a:latin typeface="Times New Roman"/>
                        <a:ea typeface="Times New Roman"/>
                      </a:endParaRPr>
                    </a:p>
                  </a:txBody>
                  <a:tcPr marL="68580" marR="68580" marT="17780" marB="36195"/>
                </a:tc>
                <a:tc>
                  <a:txBody>
                    <a:bodyPr/>
                    <a:lstStyle/>
                    <a:p>
                      <a:pPr marL="0" marR="0">
                        <a:spcBef>
                          <a:spcPts val="0"/>
                        </a:spcBef>
                        <a:spcAft>
                          <a:spcPts val="0"/>
                        </a:spcAft>
                      </a:pPr>
                      <a:r>
                        <a:rPr lang="en-US" sz="1100" dirty="0">
                          <a:solidFill>
                            <a:srgbClr val="000000"/>
                          </a:solidFill>
                          <a:latin typeface="Times New Roman"/>
                          <a:ea typeface="Times New Roman"/>
                        </a:rPr>
                        <a:t>MFAIC</a:t>
                      </a:r>
                      <a:endParaRPr lang="en-US" sz="1100" dirty="0">
                        <a:latin typeface="Times New Roman"/>
                        <a:ea typeface="Times New Roman"/>
                      </a:endParaRPr>
                    </a:p>
                  </a:txBody>
                  <a:tcPr marL="68580" marR="68580" marT="17780" marB="36195"/>
                </a:tc>
                <a:tc>
                  <a:txBody>
                    <a:bodyPr/>
                    <a:lstStyle/>
                    <a:p>
                      <a:pPr marL="0" marR="0">
                        <a:spcBef>
                          <a:spcPts val="0"/>
                        </a:spcBef>
                        <a:spcAft>
                          <a:spcPts val="300"/>
                        </a:spcAft>
                      </a:pPr>
                      <a:r>
                        <a:rPr lang="en-US" sz="1100" dirty="0">
                          <a:solidFill>
                            <a:srgbClr val="000000"/>
                          </a:solidFill>
                          <a:latin typeface="Times New Roman"/>
                          <a:ea typeface="Times New Roman"/>
                        </a:rPr>
                        <a:t>No progress</a:t>
                      </a:r>
                      <a:endParaRPr lang="en-US" sz="1100" dirty="0">
                        <a:latin typeface="Times New Roman"/>
                        <a:ea typeface="Times New Roman"/>
                      </a:endParaRPr>
                    </a:p>
                  </a:txBody>
                  <a:tcPr marL="68580" marR="68580" marT="17780" marB="36195"/>
                </a:tc>
                <a:tc>
                  <a:txBody>
                    <a:bodyPr/>
                    <a:lstStyle/>
                    <a:p>
                      <a:pPr marL="0" marR="0">
                        <a:spcBef>
                          <a:spcPts val="0"/>
                        </a:spcBef>
                        <a:spcAft>
                          <a:spcPts val="300"/>
                        </a:spcAft>
                      </a:pPr>
                      <a:r>
                        <a:rPr lang="en-US" sz="1100" dirty="0" err="1">
                          <a:solidFill>
                            <a:srgbClr val="000000"/>
                          </a:solidFill>
                          <a:latin typeface="Times New Roman"/>
                          <a:ea typeface="Times New Roman"/>
                        </a:rPr>
                        <a:t>GoSL</a:t>
                      </a:r>
                      <a:r>
                        <a:rPr lang="en-US" sz="1100" dirty="0">
                          <a:solidFill>
                            <a:srgbClr val="000000"/>
                          </a:solidFill>
                          <a:latin typeface="Times New Roman"/>
                          <a:ea typeface="Times New Roman"/>
                        </a:rPr>
                        <a:t> to speedily establish the TRC Follow-up Committee</a:t>
                      </a:r>
                      <a:endParaRPr lang="en-US" sz="1100" dirty="0">
                        <a:latin typeface="Times New Roman"/>
                        <a:ea typeface="Times New Roman"/>
                      </a:endParaRPr>
                    </a:p>
                  </a:txBody>
                  <a:tcPr marL="68580" marR="68580" marT="17780" marB="36195"/>
                </a:tc>
                <a:tc>
                  <a:txBody>
                    <a:bodyPr/>
                    <a:lstStyle/>
                    <a:p>
                      <a:pPr marL="0" marR="0">
                        <a:spcBef>
                          <a:spcPts val="0"/>
                        </a:spcBef>
                        <a:spcAft>
                          <a:spcPts val="300"/>
                        </a:spcAft>
                      </a:pPr>
                      <a:endParaRPr lang="en-US" sz="1200" dirty="0">
                        <a:latin typeface="Times New Roman"/>
                        <a:ea typeface="Times New Roman"/>
                      </a:endParaRPr>
                    </a:p>
                  </a:txBody>
                  <a:tcPr marL="68580" marR="68580" marT="17780" marB="36195"/>
                </a:tc>
              </a:tr>
            </a:tbl>
          </a:graphicData>
        </a:graphic>
      </p:graphicFrame>
      <p:sp>
        <p:nvSpPr>
          <p:cNvPr id="3" name="Title 2"/>
          <p:cNvSpPr>
            <a:spLocks noGrp="1"/>
          </p:cNvSpPr>
          <p:nvPr>
            <p:ph type="title"/>
          </p:nvPr>
        </p:nvSpPr>
        <p:spPr>
          <a:xfrm>
            <a:off x="609600" y="0"/>
            <a:ext cx="8229600" cy="838200"/>
          </a:xfrm>
        </p:spPr>
        <p:txBody>
          <a:bodyPr>
            <a:scene3d>
              <a:camera prst="orthographicFront"/>
              <a:lightRig rig="soft" dir="t"/>
            </a:scene3d>
            <a:sp3d prstMaterial="softEdge">
              <a:bevelT w="25400" h="25400"/>
            </a:sp3d>
          </a:bodyPr>
          <a:lstStyle/>
          <a:p>
            <a:pPr eaLnBrk="1" fontAlgn="auto" hangingPunct="1">
              <a:spcAft>
                <a:spcPts val="0"/>
              </a:spcAft>
              <a:defRPr/>
            </a:pPr>
            <a:r>
              <a:rPr lang="en-US" sz="2000" dirty="0" smtClean="0">
                <a:ea typeface="+mj-ea"/>
                <a:cs typeface="+mj-cs"/>
              </a:rPr>
              <a:t>RECOMMENDATIONS ALREADY IMPLEMENTED OR UNDER IMPLEMENTATION (24)</a:t>
            </a:r>
            <a:endParaRPr lang="en-US" sz="2000" dirty="0">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10200"/>
          </a:xfrm>
        </p:spPr>
        <p:txBody>
          <a:bodyPr>
            <a:normAutofit fontScale="85000" lnSpcReduction="20000"/>
          </a:bodyPr>
          <a:lstStyle/>
          <a:p>
            <a:pPr marL="365760" indent="-256032" eaLnBrk="1" fontAlgn="auto" hangingPunct="1">
              <a:spcAft>
                <a:spcPts val="0"/>
              </a:spcAft>
              <a:buFont typeface="Wingdings 3"/>
              <a:buChar char=""/>
              <a:defRPr/>
            </a:pPr>
            <a:r>
              <a:rPr lang="en-US" b="1" dirty="0" smtClean="0">
                <a:ea typeface="+mn-ea"/>
                <a:cs typeface="+mn-cs"/>
              </a:rPr>
              <a:t>Specificity </a:t>
            </a:r>
          </a:p>
          <a:p>
            <a:pPr marL="365760" indent="-256032" eaLnBrk="1" fontAlgn="auto" hangingPunct="1">
              <a:spcAft>
                <a:spcPts val="0"/>
              </a:spcAft>
              <a:buFont typeface="Wingdings 3"/>
              <a:buNone/>
              <a:defRPr/>
            </a:pPr>
            <a:r>
              <a:rPr lang="en-US" i="1" dirty="0" smtClean="0">
                <a:ea typeface="+mn-ea"/>
                <a:cs typeface="+mn-cs"/>
              </a:rPr>
              <a:t>	E.g. Enact </a:t>
            </a:r>
            <a:r>
              <a:rPr lang="en-US" i="1" dirty="0">
                <a:ea typeface="+mn-ea"/>
                <a:cs typeface="+mn-cs"/>
              </a:rPr>
              <a:t>the Freedom of Information bill, and repeal laws that that provide criminal penalties for libel </a:t>
            </a:r>
            <a:endParaRPr lang="en-US" dirty="0" smtClean="0">
              <a:ea typeface="+mn-ea"/>
              <a:cs typeface="+mn-cs"/>
            </a:endParaRPr>
          </a:p>
          <a:p>
            <a:pPr marL="365760" indent="-256032" eaLnBrk="1" fontAlgn="auto" hangingPunct="1">
              <a:spcAft>
                <a:spcPts val="0"/>
              </a:spcAft>
              <a:buFont typeface="Wingdings 3"/>
              <a:buChar char=""/>
              <a:defRPr/>
            </a:pPr>
            <a:endParaRPr lang="en-US" dirty="0" smtClean="0">
              <a:ea typeface="+mn-ea"/>
              <a:cs typeface="+mn-cs"/>
            </a:endParaRPr>
          </a:p>
          <a:p>
            <a:pPr marL="365760" indent="-256032" eaLnBrk="1" fontAlgn="auto" hangingPunct="1">
              <a:spcAft>
                <a:spcPts val="0"/>
              </a:spcAft>
              <a:buFont typeface="Wingdings 3"/>
              <a:buChar char=""/>
              <a:defRPr/>
            </a:pPr>
            <a:r>
              <a:rPr lang="en-US" b="1" dirty="0" smtClean="0">
                <a:ea typeface="+mn-ea"/>
                <a:cs typeface="+mn-cs"/>
              </a:rPr>
              <a:t>Vagueness</a:t>
            </a:r>
          </a:p>
          <a:p>
            <a:pPr marL="365760" indent="-256032" eaLnBrk="1" fontAlgn="auto" hangingPunct="1">
              <a:spcAft>
                <a:spcPts val="0"/>
              </a:spcAft>
              <a:buFont typeface="Wingdings 3"/>
              <a:buNone/>
              <a:defRPr/>
            </a:pPr>
            <a:r>
              <a:rPr lang="en-US" dirty="0" smtClean="0">
                <a:ea typeface="+mn-ea"/>
                <a:cs typeface="+mn-cs"/>
              </a:rPr>
              <a:t>	</a:t>
            </a:r>
            <a:r>
              <a:rPr lang="en-US" dirty="0" err="1" smtClean="0">
                <a:ea typeface="+mn-ea"/>
                <a:cs typeface="+mn-cs"/>
              </a:rPr>
              <a:t>E.g</a:t>
            </a:r>
            <a:r>
              <a:rPr lang="en-US" dirty="0" smtClean="0">
                <a:ea typeface="+mn-ea"/>
                <a:cs typeface="+mn-cs"/>
              </a:rPr>
              <a:t> </a:t>
            </a:r>
            <a:r>
              <a:rPr lang="en-US" i="1" dirty="0" smtClean="0">
                <a:ea typeface="+mn-ea"/>
                <a:cs typeface="+mn-cs"/>
              </a:rPr>
              <a:t>Examine </a:t>
            </a:r>
            <a:r>
              <a:rPr lang="en-US" i="1" dirty="0">
                <a:ea typeface="+mn-ea"/>
                <a:cs typeface="+mn-cs"/>
              </a:rPr>
              <a:t>the possibility of ratifying the International Convention on the Protection of the Rights of All Migrant Workers and Members of Their Families (ICRMW), the International Convention for the Protection of All Persons from Enforced Disappearance and the Optional Protocol to the International Convention on the Elimination of All Forms of Discrimination against Women </a:t>
            </a:r>
          </a:p>
          <a:p>
            <a:pPr marL="365760" indent="-256032" eaLnBrk="1" fontAlgn="auto" hangingPunct="1">
              <a:spcAft>
                <a:spcPts val="0"/>
              </a:spcAft>
              <a:buFont typeface="Wingdings 3"/>
              <a:buChar char=""/>
              <a:defRPr/>
            </a:pPr>
            <a:endParaRPr lang="en-US" dirty="0" smtClean="0">
              <a:ea typeface="+mn-ea"/>
              <a:cs typeface="+mn-cs"/>
            </a:endParaRPr>
          </a:p>
          <a:p>
            <a:pPr marL="365760" indent="-256032" eaLnBrk="1" fontAlgn="auto" hangingPunct="1">
              <a:spcAft>
                <a:spcPts val="0"/>
              </a:spcAft>
              <a:buFont typeface="Wingdings 3"/>
              <a:buChar char=""/>
              <a:defRPr/>
            </a:pPr>
            <a:r>
              <a:rPr lang="en-US" b="1" dirty="0" smtClean="0">
                <a:ea typeface="+mn-ea"/>
                <a:cs typeface="+mn-cs"/>
              </a:rPr>
              <a:t>Process</a:t>
            </a:r>
          </a:p>
          <a:p>
            <a:pPr marL="365760" indent="-256032" eaLnBrk="1" fontAlgn="auto" hangingPunct="1">
              <a:spcAft>
                <a:spcPts val="0"/>
              </a:spcAft>
              <a:buFont typeface="Wingdings 3"/>
              <a:buNone/>
              <a:defRPr/>
            </a:pPr>
            <a:r>
              <a:rPr lang="en-US" dirty="0" smtClean="0">
                <a:ea typeface="+mn-ea"/>
                <a:cs typeface="+mn-cs"/>
              </a:rPr>
              <a:t>	 </a:t>
            </a:r>
            <a:r>
              <a:rPr lang="en-US" dirty="0" err="1" smtClean="0">
                <a:ea typeface="+mn-ea"/>
                <a:cs typeface="+mn-cs"/>
              </a:rPr>
              <a:t>E.g</a:t>
            </a:r>
            <a:r>
              <a:rPr lang="en-US" dirty="0" smtClean="0">
                <a:ea typeface="+mn-ea"/>
                <a:cs typeface="+mn-cs"/>
              </a:rPr>
              <a:t> </a:t>
            </a:r>
            <a:r>
              <a:rPr lang="en-US" i="1" dirty="0" smtClean="0">
                <a:ea typeface="+mn-ea"/>
                <a:cs typeface="+mn-cs"/>
              </a:rPr>
              <a:t>Consider </a:t>
            </a:r>
            <a:r>
              <a:rPr lang="en-US" i="1" dirty="0">
                <a:ea typeface="+mn-ea"/>
                <a:cs typeface="+mn-cs"/>
              </a:rPr>
              <a:t>instituting a human rights training programme specifically for its army and police forces </a:t>
            </a:r>
          </a:p>
          <a:p>
            <a:pPr marL="365760" indent="-256032" eaLnBrk="1" fontAlgn="auto" hangingPunct="1">
              <a:spcAft>
                <a:spcPts val="0"/>
              </a:spcAft>
              <a:buFont typeface="Wingdings 3"/>
              <a:buNone/>
              <a:defRPr/>
            </a:pPr>
            <a:endParaRPr lang="en-US" dirty="0" smtClean="0">
              <a:ea typeface="+mn-ea"/>
              <a:cs typeface="+mn-cs"/>
            </a:endParaRPr>
          </a:p>
          <a:p>
            <a:pPr marL="365760" indent="-256032" eaLnBrk="1" fontAlgn="auto" hangingPunct="1">
              <a:spcAft>
                <a:spcPts val="0"/>
              </a:spcAft>
              <a:buFont typeface="Wingdings 3"/>
              <a:buNone/>
              <a:defRPr/>
            </a:pPr>
            <a:endParaRPr lang="en-US" dirty="0" smtClean="0">
              <a:ea typeface="+mn-ea"/>
              <a:cs typeface="+mn-cs"/>
            </a:endParaRPr>
          </a:p>
          <a:p>
            <a:pPr marL="365760" indent="-256032" eaLnBrk="1" fontAlgn="auto" hangingPunct="1">
              <a:spcAft>
                <a:spcPts val="0"/>
              </a:spcAft>
              <a:buFont typeface="Wingdings 3"/>
              <a:buChar char=""/>
              <a:defRPr/>
            </a:pPr>
            <a:endParaRPr lang="en-US" dirty="0">
              <a:ea typeface="+mn-ea"/>
              <a:cs typeface="+mn-cs"/>
            </a:endParaRPr>
          </a:p>
        </p:txBody>
      </p:sp>
      <p:sp>
        <p:nvSpPr>
          <p:cNvPr id="2" name="Title 1"/>
          <p:cNvSpPr>
            <a:spLocks noGrp="1"/>
          </p:cNvSpPr>
          <p:nvPr>
            <p:ph type="title"/>
          </p:nvPr>
        </p:nvSpPr>
        <p:spPr/>
        <p:txBody>
          <a:bodyPr>
            <a:scene3d>
              <a:camera prst="orthographicFront"/>
              <a:lightRig rig="soft" dir="t"/>
            </a:scene3d>
            <a:sp3d prstMaterial="softEdge">
              <a:bevelT w="25400" h="25400"/>
            </a:sp3d>
          </a:bodyPr>
          <a:lstStyle/>
          <a:p>
            <a:pPr eaLnBrk="1" fontAlgn="auto" hangingPunct="1">
              <a:spcAft>
                <a:spcPts val="0"/>
              </a:spcAft>
              <a:defRPr/>
            </a:pPr>
            <a:r>
              <a:rPr lang="en-US" dirty="0" smtClean="0">
                <a:ea typeface="+mj-ea"/>
                <a:cs typeface="+mj-cs"/>
              </a:rPr>
              <a:t>ASSESMENT</a:t>
            </a:r>
            <a:endParaRPr lang="en-US" dirty="0">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Content Placeholder 1"/>
          <p:cNvSpPr>
            <a:spLocks noGrp="1"/>
          </p:cNvSpPr>
          <p:nvPr>
            <p:ph idx="1"/>
          </p:nvPr>
        </p:nvSpPr>
        <p:spPr/>
        <p:txBody>
          <a:bodyPr/>
          <a:lstStyle/>
          <a:p>
            <a:pPr eaLnBrk="1" hangingPunct="1"/>
            <a:endParaRPr lang="en-US" smtClean="0"/>
          </a:p>
          <a:p>
            <a:pPr algn="ctr" eaLnBrk="1" hangingPunct="1">
              <a:buFont typeface="Wingdings 3" pitchFamily="-123" charset="2"/>
              <a:buNone/>
            </a:pPr>
            <a:r>
              <a:rPr lang="en-US" sz="4000" smtClean="0"/>
              <a:t>40 %              -            50%</a:t>
            </a:r>
          </a:p>
          <a:p>
            <a:pPr algn="ctr" eaLnBrk="1" hangingPunct="1">
              <a:buFont typeface="Wingdings 3" pitchFamily="-123" charset="2"/>
              <a:buNone/>
            </a:pPr>
            <a:endParaRPr lang="en-US" sz="4000" smtClean="0"/>
          </a:p>
          <a:p>
            <a:pPr algn="ctr" eaLnBrk="1" hangingPunct="1">
              <a:buFont typeface="Wingdings 3" pitchFamily="-123" charset="2"/>
              <a:buNone/>
            </a:pPr>
            <a:r>
              <a:rPr lang="en-US" sz="4000" smtClean="0"/>
              <a:t>????????</a:t>
            </a:r>
          </a:p>
        </p:txBody>
      </p:sp>
      <p:sp>
        <p:nvSpPr>
          <p:cNvPr id="3" name="Title 2"/>
          <p:cNvSpPr>
            <a:spLocks noGrp="1"/>
          </p:cNvSpPr>
          <p:nvPr>
            <p:ph type="title"/>
          </p:nvPr>
        </p:nvSpPr>
        <p:spPr/>
        <p:txBody>
          <a:bodyPr>
            <a:scene3d>
              <a:camera prst="orthographicFront"/>
              <a:lightRig rig="soft" dir="t"/>
            </a:scene3d>
            <a:sp3d prstMaterial="softEdge">
              <a:bevelT w="25400" h="25400"/>
            </a:sp3d>
          </a:bodyPr>
          <a:lstStyle/>
          <a:p>
            <a:pPr eaLnBrk="1" fontAlgn="auto" hangingPunct="1">
              <a:spcAft>
                <a:spcPts val="0"/>
              </a:spcAft>
              <a:defRPr/>
            </a:pPr>
            <a:r>
              <a:rPr lang="en-US" sz="3200" dirty="0" smtClean="0">
                <a:ea typeface="+mj-ea"/>
                <a:cs typeface="+mj-cs"/>
              </a:rPr>
              <a:t>CURRENT STATUS OF IMPLEMENTATION</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ubtitle 2"/>
          <p:cNvSpPr>
            <a:spLocks noGrp="1"/>
          </p:cNvSpPr>
          <p:nvPr>
            <p:ph type="subTitle" idx="1"/>
          </p:nvPr>
        </p:nvSpPr>
        <p:spPr>
          <a:xfrm>
            <a:off x="609600" y="1600200"/>
            <a:ext cx="7848600" cy="1828800"/>
          </a:xfrm>
          <a:noFill/>
        </p:spPr>
        <p:txBody>
          <a:bodyPr/>
          <a:lstStyle/>
          <a:p>
            <a:pPr marR="0" algn="ctr" eaLnBrk="1" hangingPunct="1"/>
            <a:endParaRPr lang="en-US" smtClean="0"/>
          </a:p>
          <a:p>
            <a:pPr marR="0" algn="ctr" eaLnBrk="1" hangingPunct="1"/>
            <a:r>
              <a:rPr lang="en-US" smtClean="0"/>
              <a:t>PREPARATION FOR THE UPR 2ND CYCLE FOR SIERRA LEONE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Content Placeholder 2"/>
          <p:cNvSpPr>
            <a:spLocks noGrp="1"/>
          </p:cNvSpPr>
          <p:nvPr>
            <p:ph idx="1"/>
          </p:nvPr>
        </p:nvSpPr>
        <p:spPr>
          <a:xfrm>
            <a:off x="457200" y="1219200"/>
            <a:ext cx="8229600" cy="5257800"/>
          </a:xfrm>
        </p:spPr>
        <p:txBody>
          <a:bodyPr/>
          <a:lstStyle/>
          <a:p>
            <a:pPr eaLnBrk="1" hangingPunct="1"/>
            <a:r>
              <a:rPr lang="en-US" smtClean="0">
                <a:latin typeface="Arial Rounded MT Bold" pitchFamily="-123" charset="0"/>
              </a:rPr>
              <a:t>TRAINING </a:t>
            </a:r>
            <a:r>
              <a:rPr lang="en-US" sz="2800" smtClean="0">
                <a:latin typeface="Arial Rounded MT Bold" pitchFamily="-123" charset="0"/>
              </a:rPr>
              <a:t>FOR COMMISSIONERS AND STAFF ON THE UPR PROCESS </a:t>
            </a:r>
          </a:p>
          <a:p>
            <a:pPr eaLnBrk="1" hangingPunct="1">
              <a:buFont typeface="Wingdings 3" pitchFamily="-123" charset="2"/>
              <a:buNone/>
            </a:pPr>
            <a:endParaRPr lang="en-US" sz="2800" smtClean="0">
              <a:latin typeface="Arial Rounded MT Bold" pitchFamily="-123" charset="0"/>
            </a:endParaRPr>
          </a:p>
          <a:p>
            <a:pPr eaLnBrk="1" hangingPunct="1"/>
            <a:r>
              <a:rPr lang="en-US" sz="2800" smtClean="0">
                <a:latin typeface="Arial Rounded MT Bold" pitchFamily="-123" charset="0"/>
              </a:rPr>
              <a:t>SETTING UP OF A UPR STEERING COMMITTEE TO FACILITATE, COORDINATE AND COMPILE INFORMATION FOR THE PREPARATION OF THE STAKE HOLDER REPORT</a:t>
            </a:r>
          </a:p>
          <a:p>
            <a:pPr eaLnBrk="1" hangingPunct="1"/>
            <a:endParaRPr lang="en-US" sz="2800" smtClean="0">
              <a:latin typeface="Arial Rounded MT Bold" pitchFamily="-123" charset="0"/>
            </a:endParaRPr>
          </a:p>
          <a:p>
            <a:pPr eaLnBrk="1" hangingPunct="1"/>
            <a:r>
              <a:rPr lang="en-US" sz="2800" smtClean="0">
                <a:latin typeface="Arial Rounded MT Bold" pitchFamily="-123" charset="0"/>
              </a:rPr>
              <a:t>REGIONAL CONSULTATIONS</a:t>
            </a:r>
          </a:p>
          <a:p>
            <a:pPr eaLnBrk="1" hangingPunct="1">
              <a:buFont typeface="Wingdings 3" pitchFamily="-123" charset="2"/>
              <a:buNone/>
            </a:pPr>
            <a:endParaRPr lang="en-US" smtClean="0">
              <a:latin typeface="Arial Rounded MT Bold" pitchFamily="-123" charset="0"/>
            </a:endParaRPr>
          </a:p>
        </p:txBody>
      </p:sp>
      <p:sp>
        <p:nvSpPr>
          <p:cNvPr id="43010" name="Rectangle 1026"/>
          <p:cNvSpPr>
            <a:spLocks noChangeArrowheads="1"/>
          </p:cNvSpPr>
          <p:nvPr/>
        </p:nvSpPr>
        <p:spPr bwMode="auto">
          <a:xfrm>
            <a:off x="457200" y="152400"/>
            <a:ext cx="8382000" cy="457200"/>
          </a:xfrm>
          <a:prstGeom prst="rect">
            <a:avLst/>
          </a:prstGeom>
          <a:noFill/>
          <a:ln w="9525">
            <a:noFill/>
            <a:miter lim="800000"/>
            <a:headEnd/>
            <a:tailEnd/>
          </a:ln>
        </p:spPr>
        <p:txBody>
          <a:bodyPr>
            <a:prstTxWarp prst="textNoShape">
              <a:avLst/>
            </a:prstTxWarp>
            <a:spAutoFit/>
          </a:bodyPr>
          <a:lstStyle/>
          <a:p>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538" indent="0" eaLnBrk="1" hangingPunct="1">
              <a:buFont typeface="Wingdings 3" pitchFamily="-123" charset="2"/>
              <a:buNone/>
            </a:pPr>
            <a:endParaRPr lang="en-US" smtClean="0">
              <a:latin typeface="Arial Rounded MT Bold" pitchFamily="-123" charset="0"/>
            </a:endParaRPr>
          </a:p>
          <a:p>
            <a:pPr marL="109538" indent="0" eaLnBrk="1" hangingPunct="1"/>
            <a:r>
              <a:rPr lang="en-US" smtClean="0">
                <a:latin typeface="Arial Rounded MT Bold" pitchFamily="-123" charset="0"/>
              </a:rPr>
              <a:t>Set up a 3-man drafting team to collate all the information obtained from consultations including SOHR reports since 2011 and prepare a draft report</a:t>
            </a:r>
          </a:p>
          <a:p>
            <a:pPr marL="109538" indent="0" eaLnBrk="1" hangingPunct="1"/>
            <a:endParaRPr lang="en-US" smtClean="0">
              <a:latin typeface="Arial Rounded MT Bold" pitchFamily="-123" charset="0"/>
            </a:endParaRPr>
          </a:p>
          <a:p>
            <a:pPr marL="109538" indent="0" eaLnBrk="1" hangingPunct="1"/>
            <a:r>
              <a:rPr lang="en-US" smtClean="0">
                <a:latin typeface="Arial Rounded MT Bold" pitchFamily="-123" charset="0"/>
              </a:rPr>
              <a:t>Validation Workshop to conclude the report</a:t>
            </a:r>
          </a:p>
          <a:p>
            <a:pPr marL="109538" indent="0" eaLnBrk="1" hangingPunct="1"/>
            <a:endParaRPr lang="en-US" smtClean="0">
              <a:latin typeface="Arial Rounded MT Bold" pitchFamily="-123" charset="0"/>
            </a:endParaRPr>
          </a:p>
          <a:p>
            <a:pPr marL="109538" indent="0" eaLnBrk="1" hangingPunct="1"/>
            <a:r>
              <a:rPr lang="en-US" smtClean="0">
                <a:latin typeface="Arial Rounded MT Bold" pitchFamily="-123" charset="0"/>
              </a:rPr>
              <a:t>Provision of Technical Support to Stakeholders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Content Placeholder 1"/>
          <p:cNvSpPr>
            <a:spLocks noGrp="1"/>
          </p:cNvSpPr>
          <p:nvPr>
            <p:ph idx="1"/>
          </p:nvPr>
        </p:nvSpPr>
        <p:spPr/>
        <p:txBody>
          <a:bodyPr/>
          <a:lstStyle/>
          <a:p>
            <a:pPr eaLnBrk="1" hangingPunct="1"/>
            <a:r>
              <a:rPr lang="en-US" smtClean="0"/>
              <a:t>CONDUCTED TRAINING IN COLLABORATION WITH AMNESTY INTERNATIONAL ON THE PREPARATION OF STAKEHOLDERS REPORT</a:t>
            </a:r>
          </a:p>
          <a:p>
            <a:pPr eaLnBrk="1" hangingPunct="1"/>
            <a:endParaRPr lang="en-US" smtClean="0"/>
          </a:p>
          <a:p>
            <a:pPr eaLnBrk="1" hangingPunct="1"/>
            <a:r>
              <a:rPr lang="en-US" smtClean="0"/>
              <a:t>SERVED AS FACILITATORS FOR CIVIL SOCIETY CONSULTATIONS</a:t>
            </a:r>
          </a:p>
          <a:p>
            <a:pPr eaLnBrk="1" hangingPunct="1"/>
            <a:endParaRPr lang="en-US" smtClean="0"/>
          </a:p>
          <a:p>
            <a:pPr eaLnBrk="1" hangingPunct="1"/>
            <a:endParaRPr lang="en-US" smtClean="0"/>
          </a:p>
        </p:txBody>
      </p:sp>
      <p:sp>
        <p:nvSpPr>
          <p:cNvPr id="3" name="Title 2"/>
          <p:cNvSpPr>
            <a:spLocks noGrp="1"/>
          </p:cNvSpPr>
          <p:nvPr>
            <p:ph type="title"/>
          </p:nvPr>
        </p:nvSpPr>
        <p:spPr/>
        <p:txBody>
          <a:bodyPr>
            <a:scene3d>
              <a:camera prst="orthographicFront"/>
              <a:lightRig rig="soft" dir="t"/>
            </a:scene3d>
            <a:sp3d prstMaterial="softEdge">
              <a:bevelT w="25400" h="25400"/>
            </a:sp3d>
          </a:bodyPr>
          <a:lstStyle/>
          <a:p>
            <a:pPr algn="ctr" eaLnBrk="1" fontAlgn="auto" hangingPunct="1">
              <a:spcAft>
                <a:spcPts val="0"/>
              </a:spcAft>
              <a:defRPr/>
            </a:pPr>
            <a:r>
              <a:rPr lang="en-US" dirty="0" smtClean="0">
                <a:latin typeface="Arial Rounded MT Bold" panose="020F0704030504030204" pitchFamily="34" charset="0"/>
                <a:ea typeface="+mj-ea"/>
                <a:cs typeface="+mj-cs"/>
              </a:rPr>
              <a:t>SUPPORT TO CIVIL SOCIETY</a:t>
            </a:r>
            <a:endParaRPr lang="en-US" dirty="0">
              <a:latin typeface="Arial Rounded MT Bold" panose="020F0704030504030204" pitchFamily="34" charset="0"/>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indent="-256032" eaLnBrk="1" fontAlgn="auto" hangingPunct="1">
              <a:spcAft>
                <a:spcPts val="0"/>
              </a:spcAft>
              <a:buFont typeface="Wingdings 3"/>
              <a:buChar char=""/>
              <a:defRPr/>
            </a:pPr>
            <a:r>
              <a:rPr lang="en-US" dirty="0" smtClean="0">
                <a:ea typeface="+mn-ea"/>
                <a:cs typeface="+mn-cs"/>
              </a:rPr>
              <a:t>Lack of capacity to engage with the process</a:t>
            </a:r>
          </a:p>
          <a:p>
            <a:pPr marL="109728" indent="0" eaLnBrk="1" fontAlgn="auto" hangingPunct="1">
              <a:spcAft>
                <a:spcPts val="0"/>
              </a:spcAft>
              <a:buFont typeface="Wingdings 3"/>
              <a:buNone/>
              <a:defRPr/>
            </a:pPr>
            <a:r>
              <a:rPr lang="en-US" dirty="0" smtClean="0">
                <a:ea typeface="+mn-ea"/>
                <a:cs typeface="+mn-cs"/>
              </a:rPr>
              <a:t> (knowledge, information, funding)</a:t>
            </a:r>
            <a:endParaRPr lang="en-US" dirty="0">
              <a:ea typeface="+mn-ea"/>
              <a:cs typeface="+mn-cs"/>
            </a:endParaRPr>
          </a:p>
          <a:p>
            <a:pPr marL="109728" indent="0" eaLnBrk="1" fontAlgn="auto" hangingPunct="1">
              <a:spcAft>
                <a:spcPts val="0"/>
              </a:spcAft>
              <a:buFont typeface="Wingdings 3"/>
              <a:buNone/>
              <a:defRPr/>
            </a:pPr>
            <a:endParaRPr lang="en-US" dirty="0" smtClean="0">
              <a:ea typeface="+mn-ea"/>
              <a:cs typeface="+mn-cs"/>
            </a:endParaRPr>
          </a:p>
          <a:p>
            <a:pPr marL="109728" indent="0" eaLnBrk="1" fontAlgn="auto" hangingPunct="1">
              <a:spcAft>
                <a:spcPts val="0"/>
              </a:spcAft>
              <a:buFont typeface="Wingdings 3"/>
              <a:buNone/>
              <a:defRPr/>
            </a:pPr>
            <a:endParaRPr lang="en-US" dirty="0" smtClean="0">
              <a:ea typeface="+mn-ea"/>
              <a:cs typeface="+mn-cs"/>
            </a:endParaRPr>
          </a:p>
          <a:p>
            <a:pPr marL="365760" indent="-256032" eaLnBrk="1" fontAlgn="auto" hangingPunct="1">
              <a:spcAft>
                <a:spcPts val="0"/>
              </a:spcAft>
              <a:buFont typeface="Wingdings 3"/>
              <a:buChar char=""/>
              <a:defRPr/>
            </a:pPr>
            <a:r>
              <a:rPr lang="en-US" dirty="0" smtClean="0">
                <a:ea typeface="+mn-ea"/>
                <a:cs typeface="+mn-cs"/>
              </a:rPr>
              <a:t>Polarization of civil society</a:t>
            </a:r>
          </a:p>
          <a:p>
            <a:pPr marL="365760" indent="-256032" eaLnBrk="1" fontAlgn="auto" hangingPunct="1">
              <a:spcAft>
                <a:spcPts val="0"/>
              </a:spcAft>
              <a:buFont typeface="Wingdings 3"/>
              <a:buChar char=""/>
              <a:defRPr/>
            </a:pPr>
            <a:endParaRPr lang="en-US" dirty="0">
              <a:ea typeface="+mn-ea"/>
              <a:cs typeface="+mn-cs"/>
            </a:endParaRPr>
          </a:p>
        </p:txBody>
      </p:sp>
      <p:sp>
        <p:nvSpPr>
          <p:cNvPr id="3" name="Title 2"/>
          <p:cNvSpPr>
            <a:spLocks noGrp="1"/>
          </p:cNvSpPr>
          <p:nvPr>
            <p:ph type="title"/>
          </p:nvPr>
        </p:nvSpPr>
        <p:spPr/>
        <p:txBody>
          <a:bodyPr>
            <a:scene3d>
              <a:camera prst="orthographicFront"/>
              <a:lightRig rig="soft" dir="t"/>
            </a:scene3d>
            <a:sp3d prstMaterial="softEdge">
              <a:bevelT w="25400" h="25400"/>
            </a:sp3d>
          </a:bodyPr>
          <a:lstStyle/>
          <a:p>
            <a:pPr algn="ctr" eaLnBrk="1" fontAlgn="auto" hangingPunct="1">
              <a:spcAft>
                <a:spcPts val="0"/>
              </a:spcAft>
              <a:defRPr/>
            </a:pPr>
            <a:r>
              <a:rPr lang="en-US" dirty="0" smtClean="0">
                <a:latin typeface="Arial Rounded MT Bold" panose="020F0704030504030204" pitchFamily="34" charset="0"/>
                <a:ea typeface="+mj-ea"/>
                <a:cs typeface="+mj-cs"/>
              </a:rPr>
              <a:t>Challenges</a:t>
            </a:r>
            <a:endParaRPr lang="en-US" dirty="0">
              <a:latin typeface="Arial Rounded MT Bold" panose="020F0704030504030204" pitchFamily="34" charset="0"/>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Content Placeholder 1"/>
          <p:cNvSpPr>
            <a:spLocks noGrp="1"/>
          </p:cNvSpPr>
          <p:nvPr>
            <p:ph idx="1"/>
          </p:nvPr>
        </p:nvSpPr>
        <p:spPr/>
        <p:txBody>
          <a:bodyPr/>
          <a:lstStyle/>
          <a:p>
            <a:pPr eaLnBrk="1" hangingPunct="1"/>
            <a:r>
              <a:rPr lang="en-US" smtClean="0"/>
              <a:t>Provision of information</a:t>
            </a:r>
          </a:p>
          <a:p>
            <a:pPr eaLnBrk="1" hangingPunct="1"/>
            <a:endParaRPr lang="en-US" smtClean="0"/>
          </a:p>
          <a:p>
            <a:pPr eaLnBrk="1" hangingPunct="1"/>
            <a:r>
              <a:rPr lang="en-US" smtClean="0"/>
              <a:t>Served as Facilitators for Consultations</a:t>
            </a:r>
          </a:p>
          <a:p>
            <a:pPr eaLnBrk="1" hangingPunct="1"/>
            <a:endParaRPr lang="en-US" smtClean="0"/>
          </a:p>
          <a:p>
            <a:pPr eaLnBrk="1" hangingPunct="1"/>
            <a:r>
              <a:rPr lang="en-US" smtClean="0"/>
              <a:t>Participated in the Consultations and Validation of the Report</a:t>
            </a:r>
          </a:p>
        </p:txBody>
      </p:sp>
      <p:sp>
        <p:nvSpPr>
          <p:cNvPr id="3" name="Title 2"/>
          <p:cNvSpPr>
            <a:spLocks noGrp="1"/>
          </p:cNvSpPr>
          <p:nvPr>
            <p:ph type="title"/>
          </p:nvPr>
        </p:nvSpPr>
        <p:spPr/>
        <p:txBody>
          <a:bodyPr>
            <a:scene3d>
              <a:camera prst="orthographicFront"/>
              <a:lightRig rig="soft" dir="t"/>
            </a:scene3d>
            <a:sp3d prstMaterial="softEdge">
              <a:bevelT w="25400" h="25400"/>
            </a:sp3d>
          </a:bodyPr>
          <a:lstStyle/>
          <a:p>
            <a:pPr algn="ctr" eaLnBrk="1" fontAlgn="auto" hangingPunct="1">
              <a:spcAft>
                <a:spcPts val="0"/>
              </a:spcAft>
              <a:defRPr/>
            </a:pPr>
            <a:r>
              <a:rPr lang="en-US" dirty="0" smtClean="0">
                <a:latin typeface="Arial Rounded MT Bold" panose="020F0704030504030204" pitchFamily="34" charset="0"/>
                <a:ea typeface="+mj-ea"/>
                <a:cs typeface="+mj-cs"/>
              </a:rPr>
              <a:t>Support to Government</a:t>
            </a:r>
            <a:endParaRPr lang="en-US" dirty="0">
              <a:latin typeface="Arial Rounded MT Bold" panose="020F0704030504030204" pitchFamily="34" charset="0"/>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2625" y="-300217"/>
            <a:ext cx="8458200" cy="1500824"/>
          </a:xfrm>
        </p:spPr>
        <p:txBody>
          <a:bodyPr/>
          <a:lstStyle/>
          <a:p>
            <a:pPr algn="ctr" eaLnBrk="1" fontAlgn="auto" hangingPunct="1">
              <a:spcAft>
                <a:spcPts val="0"/>
              </a:spcAft>
              <a:defRPr/>
            </a:pPr>
            <a:r>
              <a:rPr lang="en-US" dirty="0" smtClean="0">
                <a:ea typeface="+mj-ea"/>
                <a:cs typeface="+mj-cs"/>
              </a:rPr>
              <a:t>1</a:t>
            </a:r>
            <a:r>
              <a:rPr lang="en-US" baseline="30000" dirty="0" smtClean="0">
                <a:ea typeface="+mj-ea"/>
                <a:cs typeface="+mj-cs"/>
              </a:rPr>
              <a:t>ST</a:t>
            </a:r>
            <a:r>
              <a:rPr lang="en-US" dirty="0" smtClean="0">
                <a:ea typeface="+mj-ea"/>
                <a:cs typeface="+mj-cs"/>
              </a:rPr>
              <a:t> CYCLE UPR FOR </a:t>
            </a:r>
            <a:br>
              <a:rPr lang="en-US" dirty="0" smtClean="0">
                <a:ea typeface="+mj-ea"/>
                <a:cs typeface="+mj-cs"/>
              </a:rPr>
            </a:br>
            <a:r>
              <a:rPr lang="en-US" dirty="0" smtClean="0">
                <a:ea typeface="+mj-ea"/>
                <a:cs typeface="+mj-cs"/>
              </a:rPr>
              <a:t>SIERRA LEONE</a:t>
            </a:r>
            <a:endParaRPr lang="en-US" dirty="0">
              <a:ea typeface="+mj-ea"/>
              <a:cs typeface="+mj-cs"/>
            </a:endParaRPr>
          </a:p>
        </p:txBody>
      </p:sp>
      <p:sp>
        <p:nvSpPr>
          <p:cNvPr id="27650" name="Subtitle 2"/>
          <p:cNvSpPr>
            <a:spLocks noGrp="1"/>
          </p:cNvSpPr>
          <p:nvPr>
            <p:ph type="subTitle" idx="1"/>
          </p:nvPr>
        </p:nvSpPr>
        <p:spPr>
          <a:xfrm>
            <a:off x="685800" y="1371600"/>
            <a:ext cx="7772400" cy="5334000"/>
          </a:xfrm>
        </p:spPr>
        <p:txBody>
          <a:bodyPr/>
          <a:lstStyle/>
          <a:p>
            <a:pPr marR="0" algn="ctr" eaLnBrk="1" hangingPunct="1">
              <a:lnSpc>
                <a:spcPct val="90000"/>
              </a:lnSpc>
            </a:pPr>
            <a:r>
              <a:rPr lang="en-US">
                <a:solidFill>
                  <a:schemeClr val="tx1"/>
                </a:solidFill>
              </a:rPr>
              <a:t>Sierra Leone was reviewed under the UPR on the 5</a:t>
            </a:r>
            <a:r>
              <a:rPr lang="en-US" baseline="30000">
                <a:solidFill>
                  <a:schemeClr val="tx1"/>
                </a:solidFill>
              </a:rPr>
              <a:t>th</a:t>
            </a:r>
            <a:r>
              <a:rPr lang="en-US">
                <a:solidFill>
                  <a:schemeClr val="tx1"/>
                </a:solidFill>
              </a:rPr>
              <a:t> May 2011, and the final report was adopted by the Human Rights Council at its 18</a:t>
            </a:r>
            <a:r>
              <a:rPr lang="en-US" baseline="30000">
                <a:solidFill>
                  <a:schemeClr val="tx1"/>
                </a:solidFill>
              </a:rPr>
              <a:t>th</a:t>
            </a:r>
            <a:r>
              <a:rPr lang="en-US">
                <a:solidFill>
                  <a:schemeClr val="tx1"/>
                </a:solidFill>
              </a:rPr>
              <a:t> session on the 22</a:t>
            </a:r>
            <a:r>
              <a:rPr lang="en-US" baseline="30000">
                <a:solidFill>
                  <a:schemeClr val="tx1"/>
                </a:solidFill>
              </a:rPr>
              <a:t>nd </a:t>
            </a:r>
            <a:r>
              <a:rPr lang="en-US">
                <a:solidFill>
                  <a:schemeClr val="tx1"/>
                </a:solidFill>
              </a:rPr>
              <a:t>September 2011. The report included a total of </a:t>
            </a:r>
            <a:r>
              <a:rPr lang="en-US" b="1" u="sng">
                <a:solidFill>
                  <a:schemeClr val="tx1"/>
                </a:solidFill>
              </a:rPr>
              <a:t>129 recommendations </a:t>
            </a:r>
            <a:r>
              <a:rPr lang="en-US">
                <a:solidFill>
                  <a:schemeClr val="tx1"/>
                </a:solidFill>
              </a:rPr>
              <a:t>to the Government of Sierra Leone. The Government </a:t>
            </a:r>
            <a:r>
              <a:rPr lang="en-US" b="1" u="sng">
                <a:solidFill>
                  <a:schemeClr val="tx1"/>
                </a:solidFill>
              </a:rPr>
              <a:t>accepted 126</a:t>
            </a:r>
            <a:r>
              <a:rPr lang="en-US">
                <a:solidFill>
                  <a:schemeClr val="tx1"/>
                </a:solidFill>
              </a:rPr>
              <a:t>, with the </a:t>
            </a:r>
            <a:r>
              <a:rPr lang="en-US" b="1" u="sng">
                <a:solidFill>
                  <a:schemeClr val="tx1"/>
                </a:solidFill>
              </a:rPr>
              <a:t>sole exception of those relating to gender identity and orientation</a:t>
            </a:r>
            <a:r>
              <a:rPr lang="en-US">
                <a:solidFill>
                  <a:schemeClr val="tx1"/>
                </a:solidFill>
              </a:rPr>
              <a:t>. Among the recommendations accepted, the Government indicated that </a:t>
            </a:r>
            <a:r>
              <a:rPr lang="en-US" b="1" u="sng">
                <a:solidFill>
                  <a:schemeClr val="tx1"/>
                </a:solidFill>
              </a:rPr>
              <a:t>57 were already implemented or were under implementation</a:t>
            </a:r>
            <a:r>
              <a:rPr lang="en-US">
                <a:solidFill>
                  <a:schemeClr val="tx1"/>
                </a:solidFill>
              </a:rPr>
              <a:t>, </a:t>
            </a:r>
            <a:r>
              <a:rPr lang="en-US" b="1" u="sng">
                <a:solidFill>
                  <a:schemeClr val="tx1"/>
                </a:solidFill>
              </a:rPr>
              <a:t>54 were accepted and 15 were accepted subject to the constitutional review process. </a:t>
            </a:r>
          </a:p>
          <a:p>
            <a:pPr marR="0" eaLnBrk="1" hangingPunct="1"/>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Content Placeholder 1"/>
          <p:cNvSpPr>
            <a:spLocks noGrp="1"/>
          </p:cNvSpPr>
          <p:nvPr>
            <p:ph idx="1"/>
          </p:nvPr>
        </p:nvSpPr>
        <p:spPr/>
        <p:txBody>
          <a:bodyPr/>
          <a:lstStyle/>
          <a:p>
            <a:pPr eaLnBrk="1" hangingPunct="1"/>
            <a:r>
              <a:rPr lang="en-US" smtClean="0"/>
              <a:t>Lack of capacity to engage with the process</a:t>
            </a:r>
          </a:p>
          <a:p>
            <a:pPr eaLnBrk="1" hangingPunct="1"/>
            <a:r>
              <a:rPr lang="en-US" smtClean="0"/>
              <a:t>Perception of the process (event vs. continuous process)</a:t>
            </a:r>
          </a:p>
          <a:p>
            <a:pPr eaLnBrk="1" hangingPunct="1"/>
            <a:r>
              <a:rPr lang="en-US" smtClean="0"/>
              <a:t>Competing priorities</a:t>
            </a:r>
          </a:p>
          <a:p>
            <a:pPr eaLnBrk="1" hangingPunct="1"/>
            <a:r>
              <a:rPr lang="en-US" smtClean="0"/>
              <a:t>Capacity of the NHRI to provide support</a:t>
            </a:r>
          </a:p>
        </p:txBody>
      </p:sp>
      <p:sp>
        <p:nvSpPr>
          <p:cNvPr id="3" name="Title 2"/>
          <p:cNvSpPr>
            <a:spLocks noGrp="1"/>
          </p:cNvSpPr>
          <p:nvPr>
            <p:ph type="title"/>
          </p:nvPr>
        </p:nvSpPr>
        <p:spPr/>
        <p:txBody>
          <a:bodyPr>
            <a:scene3d>
              <a:camera prst="orthographicFront"/>
              <a:lightRig rig="soft" dir="t"/>
            </a:scene3d>
            <a:sp3d prstMaterial="softEdge">
              <a:bevelT w="25400" h="25400"/>
            </a:sp3d>
          </a:bodyPr>
          <a:lstStyle/>
          <a:p>
            <a:pPr algn="ctr" eaLnBrk="1" fontAlgn="auto" hangingPunct="1">
              <a:spcAft>
                <a:spcPts val="0"/>
              </a:spcAft>
              <a:defRPr/>
            </a:pPr>
            <a:r>
              <a:rPr lang="en-US" dirty="0" smtClean="0">
                <a:latin typeface="Arial Rounded MT Bold" panose="020F0704030504030204" pitchFamily="34" charset="0"/>
                <a:ea typeface="+mj-ea"/>
                <a:cs typeface="+mj-cs"/>
              </a:rPr>
              <a:t>CHALLENGES</a:t>
            </a:r>
            <a:endParaRPr lang="en-US" dirty="0">
              <a:latin typeface="Arial Rounded MT Bold" panose="020F0704030504030204" pitchFamily="34" charset="0"/>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Content Placeholder 1"/>
          <p:cNvSpPr>
            <a:spLocks noGrp="1"/>
          </p:cNvSpPr>
          <p:nvPr>
            <p:ph idx="1"/>
          </p:nvPr>
        </p:nvSpPr>
        <p:spPr>
          <a:xfrm>
            <a:off x="457200" y="381000"/>
            <a:ext cx="8229600" cy="2895600"/>
          </a:xfrm>
        </p:spPr>
        <p:txBody>
          <a:bodyPr/>
          <a:lstStyle/>
          <a:p>
            <a:pPr marL="109538" indent="0" algn="ctr" eaLnBrk="1" hangingPunct="1">
              <a:buFont typeface="Wingdings 3" pitchFamily="-123" charset="2"/>
              <a:buNone/>
            </a:pPr>
            <a:r>
              <a:rPr lang="en-US" sz="4800" b="1" smtClean="0"/>
              <a:t>THANKS FOR LISTENING</a:t>
            </a:r>
          </a:p>
          <a:p>
            <a:pPr marL="109538" indent="0" algn="ctr" eaLnBrk="1" hangingPunct="1">
              <a:buFont typeface="Wingdings 3" pitchFamily="-123" charset="2"/>
              <a:buNone/>
            </a:pPr>
            <a:endParaRPr lang="en-US" sz="4800" b="1" smtClean="0"/>
          </a:p>
          <a:p>
            <a:pPr marL="109538" indent="0" algn="ctr" eaLnBrk="1" hangingPunct="1">
              <a:buFont typeface="Wingdings 3" pitchFamily="-123" charset="2"/>
              <a:buNone/>
            </a:pPr>
            <a:r>
              <a:rPr lang="en-US" sz="4800" b="1" smtClean="0"/>
              <a:t>???????????????</a:t>
            </a:r>
          </a:p>
        </p:txBody>
      </p:sp>
      <p:sp>
        <p:nvSpPr>
          <p:cNvPr id="3" name="Title 2"/>
          <p:cNvSpPr>
            <a:spLocks noGrp="1"/>
          </p:cNvSpPr>
          <p:nvPr>
            <p:ph type="title"/>
          </p:nvPr>
        </p:nvSpPr>
        <p:spPr>
          <a:xfrm>
            <a:off x="6927" y="3070757"/>
            <a:ext cx="8977746" cy="2563720"/>
          </a:xfrm>
        </p:spPr>
        <p:txBody>
          <a:bodyPr>
            <a:noAutofit/>
            <a:scene3d>
              <a:camera prst="orthographicFront"/>
              <a:lightRig rig="soft" dir="t"/>
            </a:scene3d>
            <a:sp3d prstMaterial="softEdge">
              <a:bevelT w="25400" h="25400"/>
            </a:sp3d>
          </a:bodyPr>
          <a:lstStyle/>
          <a:p>
            <a:pPr algn="ctr" eaLnBrk="1" fontAlgn="auto" hangingPunct="1">
              <a:spcAft>
                <a:spcPts val="0"/>
              </a:spcAft>
              <a:defRPr/>
            </a:pPr>
            <a:r>
              <a:rPr lang="en-US" sz="9600" dirty="0" smtClean="0">
                <a:ea typeface="+mj-ea"/>
                <a:cs typeface="+mj-cs"/>
              </a:rPr>
              <a:t>☺        </a:t>
            </a:r>
            <a:r>
              <a:rPr lang="en-US" sz="9600" dirty="0">
                <a:ea typeface="+mj-ea"/>
                <a:cs typeface="+mj-cs"/>
              </a:rPr>
              <a:t>♥</a:t>
            </a:r>
          </a:p>
        </p:txBody>
      </p:sp>
      <p:sp>
        <p:nvSpPr>
          <p:cNvPr id="4" name="Right Arrow 3"/>
          <p:cNvSpPr/>
          <p:nvPr/>
        </p:nvSpPr>
        <p:spPr>
          <a:xfrm>
            <a:off x="4495800" y="4038600"/>
            <a:ext cx="3810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410200"/>
          </a:xfrm>
        </p:spPr>
        <p:txBody>
          <a:bodyPr>
            <a:normAutofit/>
          </a:bodyPr>
          <a:lstStyle/>
          <a:p>
            <a:pPr marL="109728" indent="0" eaLnBrk="1" fontAlgn="auto" hangingPunct="1">
              <a:spcAft>
                <a:spcPts val="0"/>
              </a:spcAft>
              <a:buFont typeface="Wingdings 3"/>
              <a:buNone/>
              <a:defRPr/>
            </a:pPr>
            <a:r>
              <a:rPr lang="en-GB" dirty="0" smtClean="0">
                <a:ea typeface="+mn-ea"/>
                <a:cs typeface="+mn-cs"/>
              </a:rPr>
              <a:t>Objectives </a:t>
            </a:r>
            <a:r>
              <a:rPr lang="en-GB" dirty="0">
                <a:ea typeface="+mn-ea"/>
                <a:cs typeface="+mn-cs"/>
              </a:rPr>
              <a:t>of the </a:t>
            </a:r>
            <a:r>
              <a:rPr lang="en-GB" dirty="0" smtClean="0">
                <a:ea typeface="+mn-ea"/>
                <a:cs typeface="+mn-cs"/>
              </a:rPr>
              <a:t>National Conference</a:t>
            </a:r>
          </a:p>
          <a:p>
            <a:pPr marL="365760" indent="-256032" eaLnBrk="1" fontAlgn="auto" hangingPunct="1">
              <a:spcAft>
                <a:spcPts val="0"/>
              </a:spcAft>
              <a:buFont typeface="Wingdings 3"/>
              <a:buChar char=""/>
              <a:defRPr/>
            </a:pPr>
            <a:endParaRPr lang="en-US" dirty="0">
              <a:ea typeface="+mn-ea"/>
              <a:cs typeface="+mn-cs"/>
            </a:endParaRPr>
          </a:p>
          <a:p>
            <a:pPr marL="365760" indent="-256032" eaLnBrk="1" fontAlgn="auto" hangingPunct="1">
              <a:spcAft>
                <a:spcPts val="0"/>
              </a:spcAft>
              <a:buFont typeface="Wingdings 3"/>
              <a:buChar char=""/>
              <a:defRPr/>
            </a:pPr>
            <a:r>
              <a:rPr lang="en-GB" dirty="0">
                <a:ea typeface="+mn-ea"/>
                <a:cs typeface="+mn-cs"/>
              </a:rPr>
              <a:t> To provide feedback and create full awareness on the entire UPR review </a:t>
            </a:r>
            <a:r>
              <a:rPr lang="en-GB" dirty="0" smtClean="0">
                <a:ea typeface="+mn-ea"/>
                <a:cs typeface="+mn-cs"/>
              </a:rPr>
              <a:t>process.</a:t>
            </a:r>
          </a:p>
          <a:p>
            <a:pPr marL="365760" indent="-256032" eaLnBrk="1" fontAlgn="auto" hangingPunct="1">
              <a:spcAft>
                <a:spcPts val="0"/>
              </a:spcAft>
              <a:buFont typeface="Wingdings 3"/>
              <a:buChar char=""/>
              <a:defRPr/>
            </a:pPr>
            <a:r>
              <a:rPr lang="en-GB" dirty="0" smtClean="0">
                <a:ea typeface="+mn-ea"/>
                <a:cs typeface="+mn-cs"/>
              </a:rPr>
              <a:t> </a:t>
            </a:r>
            <a:r>
              <a:rPr lang="en-GB" dirty="0">
                <a:ea typeface="+mn-ea"/>
                <a:cs typeface="+mn-cs"/>
              </a:rPr>
              <a:t>To agree on actions, roadmap and </a:t>
            </a:r>
            <a:r>
              <a:rPr lang="en-AU" dirty="0">
                <a:ea typeface="+mn-ea"/>
                <a:cs typeface="+mn-cs"/>
              </a:rPr>
              <a:t>strategies for   the implementation of UPR recommendations. </a:t>
            </a:r>
            <a:endParaRPr lang="en-US" dirty="0">
              <a:ea typeface="+mn-ea"/>
              <a:cs typeface="+mn-cs"/>
            </a:endParaRPr>
          </a:p>
          <a:p>
            <a:pPr marL="365760" indent="-256032" eaLnBrk="1" fontAlgn="auto" hangingPunct="1">
              <a:spcAft>
                <a:spcPts val="0"/>
              </a:spcAft>
              <a:buFont typeface="Wingdings 3"/>
              <a:buChar char=""/>
              <a:defRPr/>
            </a:pPr>
            <a:r>
              <a:rPr lang="en-GB" dirty="0">
                <a:ea typeface="+mn-ea"/>
                <a:cs typeface="+mn-cs"/>
              </a:rPr>
              <a:t> To link the UPR outcomes with other government processes in the country.</a:t>
            </a:r>
            <a:endParaRPr lang="en-US" dirty="0">
              <a:ea typeface="+mn-ea"/>
              <a:cs typeface="+mn-cs"/>
            </a:endParaRPr>
          </a:p>
          <a:p>
            <a:pPr marL="365760" indent="-256032" eaLnBrk="1" fontAlgn="auto" hangingPunct="1">
              <a:spcAft>
                <a:spcPts val="0"/>
              </a:spcAft>
              <a:buFont typeface="Wingdings 3"/>
              <a:buChar char=""/>
              <a:defRPr/>
            </a:pPr>
            <a:r>
              <a:rPr lang="en-GB" dirty="0">
                <a:ea typeface="+mn-ea"/>
                <a:cs typeface="+mn-cs"/>
              </a:rPr>
              <a:t> To cultivate strong stakeholder commitment to the effective implementation of the recommendations.</a:t>
            </a:r>
            <a:endParaRPr lang="en-US" dirty="0">
              <a:ea typeface="+mn-ea"/>
              <a:cs typeface="+mn-cs"/>
            </a:endParaRPr>
          </a:p>
        </p:txBody>
      </p:sp>
      <p:sp>
        <p:nvSpPr>
          <p:cNvPr id="3" name="Title 2"/>
          <p:cNvSpPr>
            <a:spLocks noGrp="1"/>
          </p:cNvSpPr>
          <p:nvPr>
            <p:ph type="title"/>
          </p:nvPr>
        </p:nvSpPr>
        <p:spPr>
          <a:xfrm>
            <a:off x="457200" y="-76200"/>
            <a:ext cx="8229600" cy="1143000"/>
          </a:xfrm>
        </p:spPr>
        <p:txBody>
          <a:bodyPr>
            <a:scene3d>
              <a:camera prst="orthographicFront"/>
              <a:lightRig rig="soft" dir="t"/>
            </a:scene3d>
            <a:sp3d prstMaterial="softEdge">
              <a:bevelT w="25400" h="25400"/>
            </a:sp3d>
          </a:bodyPr>
          <a:lstStyle/>
          <a:p>
            <a:pPr algn="ctr" eaLnBrk="1" fontAlgn="auto" hangingPunct="1">
              <a:spcAft>
                <a:spcPts val="0"/>
              </a:spcAft>
              <a:defRPr/>
            </a:pPr>
            <a:r>
              <a:rPr lang="en-US" dirty="0" smtClean="0">
                <a:ea typeface="+mj-ea"/>
                <a:cs typeface="+mj-cs"/>
              </a:rPr>
              <a:t>NATIONAL CONFERENCE</a:t>
            </a:r>
            <a:endParaRPr lang="en-US" dirty="0">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Content Placeholder 1"/>
          <p:cNvSpPr>
            <a:spLocks noGrp="1"/>
          </p:cNvSpPr>
          <p:nvPr>
            <p:ph idx="1"/>
          </p:nvPr>
        </p:nvSpPr>
        <p:spPr/>
        <p:txBody>
          <a:bodyPr/>
          <a:lstStyle/>
          <a:p>
            <a:pPr eaLnBrk="1" hangingPunct="1"/>
            <a:r>
              <a:rPr lang="en-US" smtClean="0"/>
              <a:t>Conference Communiqué</a:t>
            </a:r>
          </a:p>
          <a:p>
            <a:pPr eaLnBrk="1" hangingPunct="1"/>
            <a:endParaRPr lang="en-US" smtClean="0"/>
          </a:p>
          <a:p>
            <a:pPr eaLnBrk="1" hangingPunct="1"/>
            <a:r>
              <a:rPr lang="en-US" smtClean="0"/>
              <a:t>Resolution for a Mid-Term Review</a:t>
            </a:r>
          </a:p>
          <a:p>
            <a:pPr eaLnBrk="1" hangingPunct="1"/>
            <a:endParaRPr lang="en-US" smtClean="0"/>
          </a:p>
          <a:p>
            <a:pPr eaLnBrk="1" hangingPunct="1"/>
            <a:r>
              <a:rPr lang="en-US" smtClean="0"/>
              <a:t>Thematic Classification of Recommendations</a:t>
            </a:r>
          </a:p>
        </p:txBody>
      </p:sp>
      <p:sp>
        <p:nvSpPr>
          <p:cNvPr id="3" name="Title 2"/>
          <p:cNvSpPr>
            <a:spLocks noGrp="1"/>
          </p:cNvSpPr>
          <p:nvPr>
            <p:ph type="title"/>
          </p:nvPr>
        </p:nvSpPr>
        <p:spPr>
          <a:xfrm>
            <a:off x="0" y="0"/>
            <a:ext cx="9144000" cy="1417638"/>
          </a:xfrm>
        </p:spPr>
        <p:txBody>
          <a:bodyPr>
            <a:scene3d>
              <a:camera prst="orthographicFront"/>
              <a:lightRig rig="soft" dir="t"/>
            </a:scene3d>
            <a:sp3d prstMaterial="softEdge">
              <a:bevelT w="25400" h="25400"/>
            </a:sp3d>
          </a:bodyPr>
          <a:lstStyle/>
          <a:p>
            <a:pPr eaLnBrk="1" fontAlgn="auto" hangingPunct="1">
              <a:spcAft>
                <a:spcPts val="0"/>
              </a:spcAft>
              <a:defRPr/>
            </a:pPr>
            <a:r>
              <a:rPr lang="en-US" sz="3600" b="0" dirty="0" smtClean="0">
                <a:ea typeface="+mj-ea"/>
                <a:cs typeface="+mj-cs"/>
              </a:rPr>
              <a:t>OUTCOMES OF NATIONAL CONFERENCE</a:t>
            </a:r>
            <a:endParaRPr lang="en-US" sz="3600" b="0" dirty="0">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Content Placeholder 2"/>
          <p:cNvSpPr>
            <a:spLocks noGrp="1"/>
          </p:cNvSpPr>
          <p:nvPr>
            <p:ph idx="1"/>
          </p:nvPr>
        </p:nvSpPr>
        <p:spPr>
          <a:xfrm>
            <a:off x="457200" y="1143000"/>
            <a:ext cx="8229600" cy="5486400"/>
          </a:xfrm>
        </p:spPr>
        <p:txBody>
          <a:bodyPr/>
          <a:lstStyle/>
          <a:p>
            <a:pPr marL="109538" indent="0" eaLnBrk="1" hangingPunct="1">
              <a:buFont typeface="Wingdings 3" pitchFamily="-123" charset="2"/>
              <a:buNone/>
            </a:pPr>
            <a:endParaRPr lang="en-US" b="1" smtClean="0"/>
          </a:p>
          <a:p>
            <a:pPr marL="109538" indent="0" eaLnBrk="1" hangingPunct="1">
              <a:buFont typeface="Wingdings 3" pitchFamily="-123" charset="2"/>
              <a:buNone/>
            </a:pPr>
            <a:endParaRPr lang="en-US" smtClean="0"/>
          </a:p>
          <a:p>
            <a:pPr marL="109538" indent="0" eaLnBrk="1" hangingPunct="1">
              <a:buFont typeface="Wingdings 3" pitchFamily="-123" charset="2"/>
              <a:buNone/>
            </a:pPr>
            <a:r>
              <a:rPr lang="en-US" smtClean="0"/>
              <a:t>National Mid-Term Review Conference organized 5</a:t>
            </a:r>
            <a:r>
              <a:rPr lang="en-US" baseline="30000" smtClean="0"/>
              <a:t>th</a:t>
            </a:r>
            <a:r>
              <a:rPr lang="en-US" smtClean="0"/>
              <a:t> and 6</a:t>
            </a:r>
            <a:r>
              <a:rPr lang="en-US" baseline="30000" smtClean="0"/>
              <a:t>th</a:t>
            </a:r>
            <a:r>
              <a:rPr lang="en-US" smtClean="0"/>
              <a:t> September 2013 by the HRCSL together with the AG&amp;MJ and the MFAIC</a:t>
            </a:r>
          </a:p>
          <a:p>
            <a:pPr marL="109538" indent="0" eaLnBrk="1" hangingPunct="1">
              <a:buFont typeface="Wingdings" pitchFamily="-123" charset="2"/>
              <a:buChar char="Ø"/>
            </a:pPr>
            <a:r>
              <a:rPr lang="en-US" smtClean="0"/>
              <a:t> to assess the status of implementation of the UPR recommendations</a:t>
            </a:r>
          </a:p>
          <a:p>
            <a:pPr marL="109538" indent="0" eaLnBrk="1" hangingPunct="1">
              <a:buFont typeface="Wingdings" pitchFamily="-123" charset="2"/>
              <a:buChar char="Ø"/>
            </a:pPr>
            <a:r>
              <a:rPr lang="en-US" smtClean="0"/>
              <a:t>take note of the progress and reinvigorate the  stakeholders’ commitment to the UPR process and build consensus on the way forward for the next two years</a:t>
            </a:r>
          </a:p>
          <a:p>
            <a:pPr marL="109538" indent="0" eaLnBrk="1" hangingPunct="1">
              <a:buFont typeface="Wingdings 3" pitchFamily="-123" charset="2"/>
              <a:buNone/>
            </a:pPr>
            <a:endParaRPr lang="en-US" smtClean="0"/>
          </a:p>
          <a:p>
            <a:pPr marL="109538" indent="0" eaLnBrk="1" hangingPunct="1">
              <a:buFont typeface="Wingdings 3" pitchFamily="-123" charset="2"/>
              <a:buNone/>
            </a:pPr>
            <a:endParaRPr lang="en-US" smtClean="0"/>
          </a:p>
        </p:txBody>
      </p:sp>
      <p:sp>
        <p:nvSpPr>
          <p:cNvPr id="2" name="Title 1"/>
          <p:cNvSpPr>
            <a:spLocks noGrp="1"/>
          </p:cNvSpPr>
          <p:nvPr>
            <p:ph type="title"/>
          </p:nvPr>
        </p:nvSpPr>
        <p:spPr/>
        <p:txBody>
          <a:bodyPr>
            <a:scene3d>
              <a:camera prst="orthographicFront"/>
              <a:lightRig rig="soft" dir="t"/>
            </a:scene3d>
            <a:sp3d prstMaterial="softEdge">
              <a:bevelT w="25400" h="25400"/>
            </a:sp3d>
          </a:bodyPr>
          <a:lstStyle/>
          <a:p>
            <a:pPr eaLnBrk="1" fontAlgn="auto" hangingPunct="1">
              <a:spcAft>
                <a:spcPts val="0"/>
              </a:spcAft>
              <a:defRPr/>
            </a:pPr>
            <a:r>
              <a:rPr lang="en-US" dirty="0" smtClean="0">
                <a:ea typeface="+mj-ea"/>
                <a:cs typeface="+mj-cs"/>
              </a:rPr>
              <a:t>MID-TERM REVIEW</a:t>
            </a:r>
            <a:endParaRPr lang="en-US" dirty="0">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scene3d>
              <a:camera prst="orthographicFront"/>
              <a:lightRig rig="soft" dir="t"/>
            </a:scene3d>
            <a:sp3d prstMaterial="softEdge">
              <a:bevelT w="25400" h="25400"/>
            </a:sp3d>
          </a:bodyPr>
          <a:lstStyle/>
          <a:p>
            <a:pPr algn="ctr" eaLnBrk="1" fontAlgn="auto" hangingPunct="1">
              <a:spcAft>
                <a:spcPts val="0"/>
              </a:spcAft>
              <a:defRPr/>
            </a:pPr>
            <a:r>
              <a:rPr lang="en-US" dirty="0" smtClean="0">
                <a:ea typeface="+mj-ea"/>
                <a:cs typeface="+mj-cs"/>
              </a:rPr>
              <a:t>REVIEW CONFERENCE</a:t>
            </a:r>
            <a:endParaRPr lang="en-US" dirty="0">
              <a:ea typeface="+mj-ea"/>
              <a:cs typeface="+mj-cs"/>
            </a:endParaRPr>
          </a:p>
        </p:txBody>
      </p:sp>
      <p:pic>
        <p:nvPicPr>
          <p:cNvPr id="32770" name="Immagine 1" descr="UPR foto 2.jpg"/>
          <p:cNvPicPr>
            <a:picLocks noGrp="1"/>
          </p:cNvPicPr>
          <p:nvPr>
            <p:ph idx="1"/>
          </p:nvPr>
        </p:nvPicPr>
        <p:blipFill>
          <a:blip r:embed="rId3"/>
          <a:srcRect/>
          <a:stretch>
            <a:fillRect/>
          </a:stretch>
        </p:blipFill>
        <p:spPr>
          <a:xfrm>
            <a:off x="228600" y="1481138"/>
            <a:ext cx="8763000" cy="491966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Content Placeholder 2"/>
          <p:cNvSpPr>
            <a:spLocks noGrp="1"/>
          </p:cNvSpPr>
          <p:nvPr>
            <p:ph idx="1"/>
          </p:nvPr>
        </p:nvSpPr>
        <p:spPr/>
        <p:txBody>
          <a:bodyPr/>
          <a:lstStyle/>
          <a:p>
            <a:pPr eaLnBrk="1" hangingPunct="1">
              <a:lnSpc>
                <a:spcPct val="90000"/>
              </a:lnSpc>
              <a:buFont typeface="Wingdings 3" pitchFamily="-123" charset="2"/>
              <a:buNone/>
            </a:pPr>
            <a:endParaRPr lang="en-US" sz="2500"/>
          </a:p>
          <a:p>
            <a:pPr eaLnBrk="1" hangingPunct="1">
              <a:lnSpc>
                <a:spcPct val="90000"/>
              </a:lnSpc>
              <a:buFont typeface="Wingdings 3" pitchFamily="-123" charset="2"/>
              <a:buNone/>
            </a:pPr>
            <a:r>
              <a:rPr lang="en-US" sz="2500"/>
              <a:t>(i) Treaty Ratification, Treaty Body Reporting and Interaction with UN Human Rights Mechanism</a:t>
            </a:r>
          </a:p>
          <a:p>
            <a:pPr eaLnBrk="1" hangingPunct="1">
              <a:lnSpc>
                <a:spcPct val="90000"/>
              </a:lnSpc>
              <a:buFont typeface="Wingdings 3" pitchFamily="-123" charset="2"/>
              <a:buNone/>
            </a:pPr>
            <a:r>
              <a:rPr lang="en-US" sz="2500"/>
              <a:t>(ii) Constitutional and Legal Reforms: incorporating Human Rights Standards into Domestic Law</a:t>
            </a:r>
          </a:p>
          <a:p>
            <a:pPr eaLnBrk="1" hangingPunct="1">
              <a:lnSpc>
                <a:spcPct val="90000"/>
              </a:lnSpc>
              <a:buFont typeface="Wingdings 3" pitchFamily="-123" charset="2"/>
              <a:buNone/>
            </a:pPr>
            <a:r>
              <a:rPr lang="en-US" sz="2500"/>
              <a:t> (iii) Strategies to Address the Human Rights of Women and Children including Policy Formulation</a:t>
            </a:r>
          </a:p>
          <a:p>
            <a:pPr eaLnBrk="1" hangingPunct="1">
              <a:lnSpc>
                <a:spcPct val="90000"/>
              </a:lnSpc>
              <a:buFont typeface="Wingdings 3" pitchFamily="-123" charset="2"/>
              <a:buNone/>
            </a:pPr>
            <a:r>
              <a:rPr lang="en-US" sz="2500"/>
              <a:t> (iv) Measures and Institutional Mechanisms for Economic, Social and Cultural Rights, Poverty Reduction and Sustainable Development</a:t>
            </a:r>
          </a:p>
          <a:p>
            <a:pPr eaLnBrk="1" hangingPunct="1">
              <a:lnSpc>
                <a:spcPct val="90000"/>
              </a:lnSpc>
              <a:buFont typeface="Wingdings 3" pitchFamily="-123" charset="2"/>
              <a:buNone/>
            </a:pPr>
            <a:r>
              <a:rPr lang="en-US" sz="2500"/>
              <a:t> (v) Recommendations already implemented or under implementation.</a:t>
            </a:r>
          </a:p>
        </p:txBody>
      </p:sp>
      <p:sp>
        <p:nvSpPr>
          <p:cNvPr id="2" name="Title 1"/>
          <p:cNvSpPr>
            <a:spLocks noGrp="1"/>
          </p:cNvSpPr>
          <p:nvPr>
            <p:ph type="title"/>
          </p:nvPr>
        </p:nvSpPr>
        <p:spPr>
          <a:xfrm>
            <a:off x="7045" y="234922"/>
            <a:ext cx="9129910" cy="880956"/>
          </a:xfrm>
        </p:spPr>
        <p:txBody>
          <a:bodyPr>
            <a:normAutofit fontScale="90000"/>
            <a:scene3d>
              <a:camera prst="orthographicFront"/>
              <a:lightRig rig="soft" dir="t"/>
            </a:scene3d>
            <a:sp3d prstMaterial="softEdge">
              <a:bevelT w="25400" h="25400"/>
            </a:sp3d>
          </a:bodyPr>
          <a:lstStyle/>
          <a:p>
            <a:pPr eaLnBrk="1" fontAlgn="auto" hangingPunct="1">
              <a:spcAft>
                <a:spcPts val="0"/>
              </a:spcAft>
              <a:defRPr/>
            </a:pPr>
            <a:r>
              <a:rPr lang="en-US" dirty="0" smtClean="0">
                <a:ea typeface="+mj-ea"/>
                <a:cs typeface="+mj-cs"/>
              </a:rPr>
              <a:t>NATIONAL MID-TERM REVIW</a:t>
            </a:r>
            <a:br>
              <a:rPr lang="en-US" dirty="0" smtClean="0">
                <a:ea typeface="+mj-ea"/>
                <a:cs typeface="+mj-cs"/>
              </a:rPr>
            </a:br>
            <a:r>
              <a:rPr lang="en-US" dirty="0" smtClean="0">
                <a:ea typeface="+mj-ea"/>
                <a:cs typeface="+mj-cs"/>
              </a:rPr>
              <a:t>THEMATIC AREAS/CLASSIFICATION</a:t>
            </a:r>
            <a:endParaRPr lang="en-US" dirty="0">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4844" name="Group 1052"/>
          <p:cNvGraphicFramePr>
            <a:graphicFrameLocks noGrp="1"/>
          </p:cNvGraphicFramePr>
          <p:nvPr>
            <p:ph idx="1"/>
          </p:nvPr>
        </p:nvGraphicFramePr>
        <p:xfrm>
          <a:off x="228600" y="1065213"/>
          <a:ext cx="8915400" cy="5276850"/>
        </p:xfrm>
        <a:graphic>
          <a:graphicData uri="http://schemas.openxmlformats.org/drawingml/2006/table">
            <a:tbl>
              <a:tblPr/>
              <a:tblGrid>
                <a:gridCol w="1782763"/>
                <a:gridCol w="1782762"/>
                <a:gridCol w="1784350"/>
                <a:gridCol w="1782763"/>
                <a:gridCol w="1782762"/>
              </a:tblGrid>
              <a:tr h="1147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Recommendation [in bracket the number of the relevant recommendations as per the Final UPR Report adopted by the HRC in September 2011]</a:t>
                      </a:r>
                      <a:endParaRPr kumimoji="0" lang="en-US" sz="1200" b="1" i="0" u="none" strike="noStrike" cap="none" normalizeH="0" baseline="0">
                        <a:ln>
                          <a:noFill/>
                        </a:ln>
                        <a:solidFill>
                          <a:srgbClr val="FFFFFF"/>
                        </a:solidFill>
                        <a:effectLst/>
                        <a:latin typeface="Times New Roman" pitchFamily="-123" charset="0"/>
                        <a:ea typeface="Times New Roman" pitchFamily="-123" charset="0"/>
                        <a:cs typeface="Times New Roman" pitchFamily="-123" charset="0"/>
                      </a:endParaRP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Government Position</a:t>
                      </a:r>
                      <a:endParaRPr kumimoji="0" lang="en-US" sz="1200" b="1" i="0" u="none" strike="noStrike" cap="none" normalizeH="0" baseline="0">
                        <a:ln>
                          <a:noFill/>
                        </a:ln>
                        <a:solidFill>
                          <a:srgbClr val="FFFFFF"/>
                        </a:solidFill>
                        <a:effectLst/>
                        <a:latin typeface="Times New Roman" pitchFamily="-123" charset="0"/>
                        <a:ea typeface="Times New Roman" pitchFamily="-123" charset="0"/>
                        <a:cs typeface="Times New Roman" pitchFamily="-123" charset="0"/>
                      </a:endParaRP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Lead Ministry</a:t>
                      </a:r>
                      <a:endParaRPr kumimoji="0" lang="en-US" sz="1200" b="1" i="0" u="none" strike="noStrike" cap="none" normalizeH="0" baseline="0">
                        <a:ln>
                          <a:noFill/>
                        </a:ln>
                        <a:solidFill>
                          <a:srgbClr val="FFFFFF"/>
                        </a:solidFill>
                        <a:effectLst/>
                        <a:latin typeface="Times New Roman" pitchFamily="-123" charset="0"/>
                        <a:ea typeface="Times New Roman" pitchFamily="-123" charset="0"/>
                        <a:cs typeface="Times New Roman" pitchFamily="-123" charset="0"/>
                      </a:endParaRP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US" sz="1000" b="1" i="1"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Progress and Status</a:t>
                      </a:r>
                      <a:endParaRPr kumimoji="0" lang="en-US" sz="1200" b="1" i="0" u="none" strike="noStrike" cap="none" normalizeH="0" baseline="0">
                        <a:ln>
                          <a:noFill/>
                        </a:ln>
                        <a:solidFill>
                          <a:srgbClr val="FFFFFF"/>
                        </a:solidFill>
                        <a:effectLst/>
                        <a:latin typeface="Times New Roman" pitchFamily="-123" charset="0"/>
                        <a:ea typeface="Times New Roman" pitchFamily="-123" charset="0"/>
                        <a:cs typeface="Times New Roman" pitchFamily="-123" charset="0"/>
                      </a:endParaRPr>
                    </a:p>
                    <a:p>
                      <a:pPr marL="0" marR="0" lvl="0" indent="0" algn="l" defTabSz="914400" rtl="0" eaLnBrk="1" fontAlgn="base" latinLnBrk="0" hangingPunct="1">
                        <a:lnSpc>
                          <a:spcPct val="100000"/>
                        </a:lnSpc>
                        <a:spcBef>
                          <a:spcPct val="0"/>
                        </a:spcBef>
                        <a:spcAft>
                          <a:spcPts val="300"/>
                        </a:spcAft>
                        <a:buClrTx/>
                        <a:buSzTx/>
                        <a:buFontTx/>
                        <a:buNone/>
                        <a:tabLst/>
                      </a:pPr>
                      <a:r>
                        <a:rPr kumimoji="0" lang="en-US" sz="1000" b="1" i="1"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If Progress Achieved: How?</a:t>
                      </a:r>
                      <a:endParaRPr kumimoji="0" lang="en-US" sz="1200" b="1" i="0" u="none" strike="noStrike" cap="none" normalizeH="0" baseline="0">
                        <a:ln>
                          <a:noFill/>
                        </a:ln>
                        <a:solidFill>
                          <a:srgbClr val="FFFFFF"/>
                        </a:solidFill>
                        <a:effectLst/>
                        <a:latin typeface="Times New Roman" pitchFamily="-123" charset="0"/>
                        <a:ea typeface="Times New Roman" pitchFamily="-123" charset="0"/>
                        <a:cs typeface="Times New Roman" pitchFamily="-123" charset="0"/>
                      </a:endParaRP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US" sz="1000" b="1" i="1"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(Further) Action Required, Including Monitoring of Progress</a:t>
                      </a:r>
                      <a:endParaRPr kumimoji="0" lang="en-US" sz="1200" b="1" i="0" u="none" strike="noStrike" cap="none" normalizeH="0" baseline="0">
                        <a:ln>
                          <a:noFill/>
                        </a:ln>
                        <a:solidFill>
                          <a:srgbClr val="FFFFFF"/>
                        </a:solidFill>
                        <a:effectLst/>
                        <a:latin typeface="Times New Roman" pitchFamily="-123" charset="0"/>
                        <a:ea typeface="Times New Roman" pitchFamily="-123" charset="0"/>
                        <a:cs typeface="Times New Roman" pitchFamily="-123" charset="0"/>
                      </a:endParaRP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549400">
                <a:tc>
                  <a:txBody>
                    <a:bodyPr/>
                    <a:lstStyle/>
                    <a:p>
                      <a:pPr marL="342900" marR="0" lvl="0" indent="-342900" algn="just" defTabSz="914400" rtl="0" eaLnBrk="1" fontAlgn="base" latinLnBrk="0" hangingPunct="1">
                        <a:lnSpc>
                          <a:spcPct val="100000"/>
                        </a:lnSpc>
                        <a:spcBef>
                          <a:spcPct val="0"/>
                        </a:spcBef>
                        <a:spcAft>
                          <a:spcPct val="0"/>
                        </a:spcAft>
                        <a:buClrTx/>
                        <a:buSzTx/>
                        <a:buFont typeface="Lucida Sans Unicode" charset="0"/>
                        <a:buAutoNum type="arabicPeriod"/>
                        <a:tabLst/>
                      </a:pPr>
                      <a:r>
                        <a:rPr kumimoji="0" lang="en-US" sz="1100" b="0" i="0" u="none" strike="noStrike" cap="none" normalizeH="0" baseline="0">
                          <a:ln>
                            <a:noFill/>
                          </a:ln>
                          <a:solidFill>
                            <a:srgbClr val="000000"/>
                          </a:solidFill>
                          <a:effectLst/>
                          <a:latin typeface="Arial" pitchFamily="-123" charset="0"/>
                          <a:ea typeface="Times New Roman" pitchFamily="-123" charset="0"/>
                          <a:cs typeface="Times New Roman" pitchFamily="-123" charset="0"/>
                        </a:rPr>
                        <a:t>Sign/ratify Optional Protocol to the </a:t>
                      </a: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Convention against Torture and Other Cruel, Inhuman or Degrading Treatment or Punishment (OP-CAT</a:t>
                      </a:r>
                      <a:r>
                        <a:rPr kumimoji="0" lang="en-US" sz="1100" b="0" i="0" u="none" strike="noStrike" cap="none" normalizeH="0" baseline="0" smtClean="0">
                          <a:ln>
                            <a:noFill/>
                          </a:ln>
                          <a:solidFill>
                            <a:srgbClr val="000000"/>
                          </a:solidFill>
                          <a:effectLst/>
                          <a:latin typeface="Times New Roman" pitchFamily="-123" charset="0"/>
                          <a:ea typeface="Times New Roman" pitchFamily="-123" charset="0"/>
                          <a:cs typeface="Times New Roman" pitchFamily="-123" charset="0"/>
                        </a:rPr>
                        <a:t>) </a:t>
                      </a:r>
                      <a:r>
                        <a:rPr kumimoji="0" lang="en-US" sz="1100" b="1" i="0" u="none" strike="noStrike" cap="none" normalizeH="0" baseline="0" smtClean="0">
                          <a:ln>
                            <a:noFill/>
                          </a:ln>
                          <a:solidFill>
                            <a:srgbClr val="000000"/>
                          </a:solidFill>
                          <a:effectLst/>
                          <a:latin typeface="Times New Roman" pitchFamily="-123" charset="0"/>
                          <a:ea typeface="Times New Roman" pitchFamily="-123" charset="0"/>
                          <a:cs typeface="Times New Roman" pitchFamily="-123" charset="0"/>
                        </a:rPr>
                        <a:t>[</a:t>
                      </a:r>
                      <a:r>
                        <a:rPr kumimoji="0" lang="en-US" sz="1100" b="1"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80.1, 80.3, 80.4, 80.5</a:t>
                      </a:r>
                      <a:r>
                        <a:rPr kumimoji="0" lang="en-US" sz="1100" b="1" i="0" u="none" strike="noStrike" cap="none" normalizeH="0" baseline="0" smtClean="0">
                          <a:ln>
                            <a:noFill/>
                          </a:ln>
                          <a:solidFill>
                            <a:srgbClr val="000000"/>
                          </a:solidFill>
                          <a:effectLst/>
                          <a:latin typeface="Times New Roman" pitchFamily="-123" charset="0"/>
                          <a:ea typeface="Times New Roman" pitchFamily="-123" charset="0"/>
                          <a:cs typeface="Times New Roman" pitchFamily="-123" charset="0"/>
                        </a:rPr>
                        <a:t>][</a:t>
                      </a:r>
                      <a:r>
                        <a:rPr kumimoji="0" lang="en-US" sz="1100" b="1"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82.1]</a:t>
                      </a:r>
                      <a:endPar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endParaRP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Accepted</a:t>
                      </a: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MFAIC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AG&amp;MJ</a:t>
                      </a: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Signed (check date).</a:t>
                      </a:r>
                    </a:p>
                    <a:p>
                      <a:pPr marL="0" marR="0" lvl="0" indent="0" algn="l" defTabSz="914400" rtl="0" eaLnBrk="1" fontAlgn="base" latinLnBrk="0" hangingPunct="1">
                        <a:lnSpc>
                          <a:spcPct val="100000"/>
                        </a:lnSpc>
                        <a:spcBef>
                          <a:spcPct val="0"/>
                        </a:spcBef>
                        <a:spcAft>
                          <a:spcPts val="300"/>
                        </a:spcAft>
                        <a:buClrTx/>
                        <a:buSzTx/>
                        <a:buFontTx/>
                        <a:buNone/>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Awaiting Cabinet approval for ratification</a:t>
                      </a: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AG&amp;MJ to review existing domestic legislation for compliance with OP-CAT, and prepare bill </a:t>
                      </a:r>
                    </a:p>
                    <a:p>
                      <a:pPr marL="0" marR="0" lvl="0" indent="0" algn="l" defTabSz="914400" rtl="0" eaLnBrk="1" fontAlgn="base" latinLnBrk="0" hangingPunct="1">
                        <a:lnSpc>
                          <a:spcPct val="100000"/>
                        </a:lnSpc>
                        <a:spcBef>
                          <a:spcPct val="0"/>
                        </a:spcBef>
                        <a:spcAft>
                          <a:spcPts val="300"/>
                        </a:spcAft>
                        <a:buClrTx/>
                        <a:buSzTx/>
                        <a:buFontTx/>
                        <a:buNone/>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Parliament to ratify</a:t>
                      </a:r>
                    </a:p>
                    <a:p>
                      <a:pPr marL="0" marR="0" lvl="0" indent="0" algn="l" defTabSz="914400" rtl="0" eaLnBrk="1" fontAlgn="base" latinLnBrk="0" hangingPunct="1">
                        <a:lnSpc>
                          <a:spcPct val="100000"/>
                        </a:lnSpc>
                        <a:spcBef>
                          <a:spcPct val="0"/>
                        </a:spcBef>
                        <a:spcAft>
                          <a:spcPts val="300"/>
                        </a:spcAft>
                        <a:buClrTx/>
                        <a:buSzTx/>
                        <a:buFontTx/>
                        <a:buNone/>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MFAIC to submit ratification instrument to UN</a:t>
                      </a: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2560638">
                <a:tc>
                  <a:txBody>
                    <a:bodyPr/>
                    <a:lstStyle/>
                    <a:p>
                      <a:pPr marL="342900" marR="0" lvl="0" indent="-342900" algn="just" defTabSz="914400" rtl="0" eaLnBrk="1" fontAlgn="base" latinLnBrk="0" hangingPunct="1">
                        <a:lnSpc>
                          <a:spcPct val="100000"/>
                        </a:lnSpc>
                        <a:spcBef>
                          <a:spcPct val="0"/>
                        </a:spcBef>
                        <a:spcAft>
                          <a:spcPct val="0"/>
                        </a:spcAft>
                        <a:buClrTx/>
                        <a:buSzTx/>
                        <a:buFont typeface="+mj-lt" charset="0"/>
                        <a:buNone/>
                        <a:tabLst/>
                      </a:pPr>
                      <a:r>
                        <a:rPr kumimoji="0" lang="en-US" sz="1100" b="0" i="0" u="none" strike="noStrike" cap="none" normalizeH="0" baseline="0" smtClean="0">
                          <a:ln>
                            <a:noFill/>
                          </a:ln>
                          <a:solidFill>
                            <a:srgbClr val="000000"/>
                          </a:solidFill>
                          <a:effectLst/>
                          <a:latin typeface="Arial" pitchFamily="-123" charset="0"/>
                          <a:ea typeface="Times New Roman" pitchFamily="-123" charset="0"/>
                          <a:cs typeface="Times New Roman" pitchFamily="-123" charset="0"/>
                        </a:rPr>
                        <a:t>2.    Ratify</a:t>
                      </a:r>
                      <a:r>
                        <a:rPr kumimoji="0" lang="en-US" sz="1100" b="0" i="0" u="none" strike="noStrike" cap="none" normalizeH="0" baseline="0" smtClean="0">
                          <a:ln>
                            <a:noFill/>
                          </a:ln>
                          <a:solidFill>
                            <a:srgbClr val="000000"/>
                          </a:solidFill>
                          <a:effectLst/>
                          <a:latin typeface="Times New Roman" pitchFamily="-123" charset="0"/>
                          <a:ea typeface="Times New Roman" pitchFamily="-123" charset="0"/>
                          <a:cs typeface="Times New Roman" pitchFamily="-123" charset="0"/>
                        </a:rPr>
                        <a:t> Optional Protocol to the </a:t>
                      </a:r>
                      <a:r>
                        <a:rPr kumimoji="0" lang="en-US" sz="1100" b="0" i="0" u="none" strike="noStrike" cap="none" normalizeH="0" baseline="0" smtClean="0">
                          <a:ln>
                            <a:noFill/>
                          </a:ln>
                          <a:solidFill>
                            <a:srgbClr val="000000"/>
                          </a:solidFill>
                          <a:effectLst/>
                          <a:latin typeface="Arial" pitchFamily="-123" charset="0"/>
                          <a:ea typeface="Times New Roman" pitchFamily="-123" charset="0"/>
                          <a:cs typeface="Times New Roman" pitchFamily="-123" charset="0"/>
                        </a:rPr>
                        <a:t>Convention on the Elimination of All Forms of Discrimination against Women (OP-CEDAW) </a:t>
                      </a:r>
                      <a:r>
                        <a:rPr kumimoji="0" lang="en-US" sz="1100" b="0" i="0" u="none" strike="noStrike" cap="none" normalizeH="0" baseline="0" smtClean="0">
                          <a:ln>
                            <a:noFill/>
                          </a:ln>
                          <a:solidFill>
                            <a:srgbClr val="000000"/>
                          </a:solidFill>
                          <a:effectLst/>
                          <a:latin typeface="Times New Roman" pitchFamily="-123" charset="0"/>
                          <a:ea typeface="Times New Roman" pitchFamily="-123" charset="0"/>
                          <a:cs typeface="Times New Roman" pitchFamily="-123" charset="0"/>
                        </a:rPr>
                        <a:t>as well as the Optional Protocol to the African Charter on the Rights of Women</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Times New Roman" pitchFamily="-123" charset="0"/>
                          <a:ea typeface="Times New Roman" pitchFamily="-123" charset="0"/>
                          <a:cs typeface="Times New Roman" pitchFamily="-123" charset="0"/>
                        </a:rPr>
                        <a:t>[80.1, 80.2, 80.6, 80.7]</a:t>
                      </a:r>
                      <a:endParaRPr kumimoji="0" lang="en-US" sz="1100" b="0" i="0" u="none" strike="noStrike" cap="none" normalizeH="0" baseline="0" smtClean="0">
                        <a:ln>
                          <a:noFill/>
                        </a:ln>
                        <a:solidFill>
                          <a:srgbClr val="000000"/>
                        </a:solidFill>
                        <a:effectLst/>
                        <a:latin typeface="Times New Roman" pitchFamily="-123" charset="0"/>
                        <a:ea typeface="Times New Roman" pitchFamily="-123" charset="0"/>
                        <a:cs typeface="Times New Roman" pitchFamily="-123" charset="0"/>
                      </a:endParaRP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Times New Roman" pitchFamily="-123" charset="0"/>
                          <a:ea typeface="Times New Roman" pitchFamily="-123" charset="0"/>
                          <a:cs typeface="Times New Roman" pitchFamily="-123" charset="0"/>
                        </a:rPr>
                        <a:t>[82.1]</a:t>
                      </a:r>
                      <a:endParaRPr kumimoji="0" lang="en-US" sz="1100" b="0" i="0" u="none" strike="noStrike" cap="none" normalizeH="0" baseline="0" smtClean="0">
                        <a:ln>
                          <a:noFill/>
                        </a:ln>
                        <a:solidFill>
                          <a:srgbClr val="000000"/>
                        </a:solidFill>
                        <a:effectLst/>
                        <a:latin typeface="Times New Roman" pitchFamily="-123" charset="0"/>
                        <a:ea typeface="Times New Roman" pitchFamily="-123" charset="0"/>
                        <a:cs typeface="Times New Roman" pitchFamily="-123" charset="0"/>
                      </a:endParaRP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Accepted</a:t>
                      </a: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MFAIC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MSWGCA</a:t>
                      </a: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Signed (08/09/2000) but not ratified. </a:t>
                      </a:r>
                    </a:p>
                    <a:p>
                      <a:pPr marL="0" marR="0" lvl="0" indent="0" algn="l" defTabSz="914400" rtl="0" eaLnBrk="1" fontAlgn="base" latinLnBrk="0" hangingPunct="1">
                        <a:lnSpc>
                          <a:spcPct val="100000"/>
                        </a:lnSpc>
                        <a:spcBef>
                          <a:spcPct val="0"/>
                        </a:spcBef>
                        <a:spcAft>
                          <a:spcPts val="300"/>
                        </a:spcAft>
                        <a:buClrTx/>
                        <a:buSzTx/>
                        <a:buFontTx/>
                        <a:buNone/>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The MSWGCA has put the OP-CEDAW on its work plan to pursue its ratification by 2014.</a:t>
                      </a:r>
                    </a:p>
                    <a:p>
                      <a:pPr marL="0" marR="0" lvl="0" indent="0" algn="l" defTabSz="914400" rtl="0" eaLnBrk="1" fontAlgn="base" latinLnBrk="0" hangingPunct="1">
                        <a:lnSpc>
                          <a:spcPct val="100000"/>
                        </a:lnSpc>
                        <a:spcBef>
                          <a:spcPct val="0"/>
                        </a:spcBef>
                        <a:spcAft>
                          <a:spcPts val="300"/>
                        </a:spcAft>
                        <a:buClrTx/>
                        <a:buSzTx/>
                        <a:buFontTx/>
                        <a:buNone/>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 </a:t>
                      </a: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MSWGCA &amp; AG&amp;MJ to review existing domestic legislation for compliance with OP and prepare bill </a:t>
                      </a:r>
                    </a:p>
                    <a:p>
                      <a:pPr marL="0" marR="0" lvl="0" indent="0" algn="l" defTabSz="914400" rtl="0" eaLnBrk="1" fontAlgn="base" latinLnBrk="0" hangingPunct="1">
                        <a:lnSpc>
                          <a:spcPct val="100000"/>
                        </a:lnSpc>
                        <a:spcBef>
                          <a:spcPct val="0"/>
                        </a:spcBef>
                        <a:spcAft>
                          <a:spcPts val="300"/>
                        </a:spcAft>
                        <a:buClrTx/>
                        <a:buSzTx/>
                        <a:buFontTx/>
                        <a:buNone/>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Parliament to ratify</a:t>
                      </a:r>
                    </a:p>
                    <a:p>
                      <a:pPr marL="0" marR="0" lvl="0" indent="0" algn="l" defTabSz="914400" rtl="0" eaLnBrk="1" fontAlgn="base" latinLnBrk="0" hangingPunct="1">
                        <a:lnSpc>
                          <a:spcPct val="100000"/>
                        </a:lnSpc>
                        <a:spcBef>
                          <a:spcPct val="0"/>
                        </a:spcBef>
                        <a:spcAft>
                          <a:spcPts val="300"/>
                        </a:spcAft>
                        <a:buClrTx/>
                        <a:buSzTx/>
                        <a:buFontTx/>
                        <a:buNone/>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MFAIC to submit ratification instrument to UN</a:t>
                      </a: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bl>
          </a:graphicData>
        </a:graphic>
      </p:graphicFrame>
      <p:sp>
        <p:nvSpPr>
          <p:cNvPr id="3" name="Title 2"/>
          <p:cNvSpPr>
            <a:spLocks noGrp="1"/>
          </p:cNvSpPr>
          <p:nvPr>
            <p:ph type="title"/>
          </p:nvPr>
        </p:nvSpPr>
        <p:spPr>
          <a:xfrm>
            <a:off x="609600" y="0"/>
            <a:ext cx="8229600" cy="1143000"/>
          </a:xfrm>
        </p:spPr>
        <p:txBody>
          <a:bodyPr>
            <a:scene3d>
              <a:camera prst="orthographicFront"/>
              <a:lightRig rig="soft" dir="t"/>
            </a:scene3d>
            <a:sp3d prstMaterial="softEdge">
              <a:bevelT w="25400" h="25400"/>
            </a:sp3d>
          </a:bodyPr>
          <a:lstStyle/>
          <a:p>
            <a:pPr eaLnBrk="1" fontAlgn="auto" hangingPunct="1">
              <a:spcAft>
                <a:spcPts val="0"/>
              </a:spcAft>
              <a:defRPr/>
            </a:pPr>
            <a:r>
              <a:rPr lang="en-US" sz="2000" dirty="0" smtClean="0">
                <a:ea typeface="+mj-ea"/>
                <a:cs typeface="+mj-cs"/>
              </a:rPr>
              <a:t>Treaty Ratification, Treaty Body Reporting and Interaction with UN Human Rights Mechanism (12)</a:t>
            </a:r>
            <a:endParaRPr lang="en-US" sz="2000" dirty="0">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6886" name="Group 22"/>
          <p:cNvGraphicFramePr>
            <a:graphicFrameLocks noGrp="1"/>
          </p:cNvGraphicFramePr>
          <p:nvPr>
            <p:ph idx="1"/>
          </p:nvPr>
        </p:nvGraphicFramePr>
        <p:xfrm>
          <a:off x="457200" y="914400"/>
          <a:ext cx="8229600" cy="5830888"/>
        </p:xfrm>
        <a:graphic>
          <a:graphicData uri="http://schemas.openxmlformats.org/drawingml/2006/table">
            <a:tbl>
              <a:tblPr/>
              <a:tblGrid>
                <a:gridCol w="1646238"/>
                <a:gridCol w="1646237"/>
                <a:gridCol w="1644650"/>
                <a:gridCol w="1646238"/>
                <a:gridCol w="1646237"/>
              </a:tblGrid>
              <a:tr h="1157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Recommendation [in bracket the number of the relevant recommendations as per the Final UPR Report adopted by the HRC in September 2011]</a:t>
                      </a:r>
                      <a:endParaRPr kumimoji="0" lang="en-US" sz="1200" b="1" i="0" u="none" strike="noStrike" cap="none" normalizeH="0" baseline="0">
                        <a:ln>
                          <a:noFill/>
                        </a:ln>
                        <a:solidFill>
                          <a:srgbClr val="FFFFFF"/>
                        </a:solidFill>
                        <a:effectLst/>
                        <a:latin typeface="Times New Roman" pitchFamily="-123" charset="0"/>
                        <a:ea typeface="Times New Roman" pitchFamily="-123" charset="0"/>
                        <a:cs typeface="Times New Roman" pitchFamily="-123" charset="0"/>
                      </a:endParaRP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Government Position</a:t>
                      </a:r>
                      <a:endParaRPr kumimoji="0" lang="en-US" sz="1200" b="1" i="0" u="none" strike="noStrike" cap="none" normalizeH="0" baseline="0">
                        <a:ln>
                          <a:noFill/>
                        </a:ln>
                        <a:solidFill>
                          <a:srgbClr val="FFFFFF"/>
                        </a:solidFill>
                        <a:effectLst/>
                        <a:latin typeface="Times New Roman" pitchFamily="-123" charset="0"/>
                        <a:ea typeface="Times New Roman" pitchFamily="-123" charset="0"/>
                        <a:cs typeface="Times New Roman" pitchFamily="-123" charset="0"/>
                      </a:endParaRP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Lead Ministry</a:t>
                      </a:r>
                      <a:endParaRPr kumimoji="0" lang="en-US" sz="1200" b="1" i="0" u="none" strike="noStrike" cap="none" normalizeH="0" baseline="0">
                        <a:ln>
                          <a:noFill/>
                        </a:ln>
                        <a:solidFill>
                          <a:srgbClr val="FFFFFF"/>
                        </a:solidFill>
                        <a:effectLst/>
                        <a:latin typeface="Times New Roman" pitchFamily="-123" charset="0"/>
                        <a:ea typeface="Times New Roman" pitchFamily="-123" charset="0"/>
                        <a:cs typeface="Times New Roman" pitchFamily="-123" charset="0"/>
                      </a:endParaRP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US" sz="1000" b="1" i="1"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Progress and Status</a:t>
                      </a:r>
                      <a:endParaRPr kumimoji="0" lang="en-US" sz="1200" b="1" i="0" u="none" strike="noStrike" cap="none" normalizeH="0" baseline="0">
                        <a:ln>
                          <a:noFill/>
                        </a:ln>
                        <a:solidFill>
                          <a:srgbClr val="FFFFFF"/>
                        </a:solidFill>
                        <a:effectLst/>
                        <a:latin typeface="Times New Roman" pitchFamily="-123" charset="0"/>
                        <a:ea typeface="Times New Roman" pitchFamily="-123" charset="0"/>
                        <a:cs typeface="Times New Roman" pitchFamily="-123" charset="0"/>
                      </a:endParaRPr>
                    </a:p>
                    <a:p>
                      <a:pPr marL="0" marR="0" lvl="0" indent="0" algn="l" defTabSz="914400" rtl="0" eaLnBrk="1" fontAlgn="base" latinLnBrk="0" hangingPunct="1">
                        <a:lnSpc>
                          <a:spcPct val="100000"/>
                        </a:lnSpc>
                        <a:spcBef>
                          <a:spcPct val="0"/>
                        </a:spcBef>
                        <a:spcAft>
                          <a:spcPts val="300"/>
                        </a:spcAft>
                        <a:buClrTx/>
                        <a:buSzTx/>
                        <a:buFontTx/>
                        <a:buNone/>
                        <a:tabLst/>
                      </a:pPr>
                      <a:r>
                        <a:rPr kumimoji="0" lang="en-US" sz="1000" b="1" i="1"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If Progress Achieved: How?</a:t>
                      </a:r>
                      <a:endParaRPr kumimoji="0" lang="en-US" sz="1200" b="1" i="0" u="none" strike="noStrike" cap="none" normalizeH="0" baseline="0">
                        <a:ln>
                          <a:noFill/>
                        </a:ln>
                        <a:solidFill>
                          <a:srgbClr val="FFFFFF"/>
                        </a:solidFill>
                        <a:effectLst/>
                        <a:latin typeface="Times New Roman" pitchFamily="-123" charset="0"/>
                        <a:ea typeface="Times New Roman" pitchFamily="-123" charset="0"/>
                        <a:cs typeface="Times New Roman" pitchFamily="-123" charset="0"/>
                      </a:endParaRP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US" sz="1000" b="1" i="1"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(Further) Action Required, Including Monitoring of Progress</a:t>
                      </a:r>
                      <a:endParaRPr kumimoji="0" lang="en-US" sz="1200" b="1" i="0" u="none" strike="noStrike" cap="none" normalizeH="0" baseline="0">
                        <a:ln>
                          <a:noFill/>
                        </a:ln>
                        <a:solidFill>
                          <a:srgbClr val="FFFFFF"/>
                        </a:solidFill>
                        <a:effectLst/>
                        <a:latin typeface="Times New Roman" pitchFamily="-123" charset="0"/>
                        <a:ea typeface="Times New Roman" pitchFamily="-123" charset="0"/>
                        <a:cs typeface="Times New Roman" pitchFamily="-123" charset="0"/>
                      </a:endParaRP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42913">
                <a:tc>
                  <a:txBody>
                    <a:bodyPr/>
                    <a:lstStyle/>
                    <a:p>
                      <a:pPr marL="342900" marR="0" lvl="0" indent="-342900" algn="l" defTabSz="914400" rtl="0" eaLnBrk="1" fontAlgn="base" latinLnBrk="0" hangingPunct="1">
                        <a:lnSpc>
                          <a:spcPct val="100000"/>
                        </a:lnSpc>
                        <a:spcBef>
                          <a:spcPct val="0"/>
                        </a:spcBef>
                        <a:spcAft>
                          <a:spcPct val="0"/>
                        </a:spcAft>
                        <a:buClrTx/>
                        <a:buSzTx/>
                        <a:buFont typeface="Lucida Sans Unicode" charset="0"/>
                        <a:buAutoNum type="arabicPeriod"/>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Take measures and establish strategies to prevent women and girls from suffering from harmful traditional practices such as early/forced marriages, teenage pregnancies and FGM</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[80.18, 80.20]</a:t>
                      </a:r>
                      <a:endPar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[82.12]</a:t>
                      </a:r>
                      <a:endPar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endParaRP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Accepted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82.12 accepted with a call for technical assistance</a:t>
                      </a: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MSWGCA</a:t>
                      </a: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The issue of FGM is culturally ingrained in our society. The GoSL intend to use the e</a:t>
                      </a:r>
                      <a:r>
                        <a:rPr kumimoji="0" lang="en-US" sz="1100" b="0" i="1"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nactment of law against underage initiation rites of passage for girls</a:t>
                      </a: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 as the entry point. </a:t>
                      </a:r>
                    </a:p>
                    <a:p>
                      <a:pPr marL="0" marR="0" lvl="0" indent="0" algn="l" defTabSz="914400" rtl="0" eaLnBrk="1" fontAlgn="base" latinLnBrk="0" hangingPunct="1">
                        <a:lnSpc>
                          <a:spcPct val="100000"/>
                        </a:lnSpc>
                        <a:spcBef>
                          <a:spcPct val="0"/>
                        </a:spcBef>
                        <a:spcAft>
                          <a:spcPts val="300"/>
                        </a:spcAft>
                        <a:buClrTx/>
                        <a:buSzTx/>
                        <a:buFontTx/>
                        <a:buNone/>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On the issue of early/forced marriages and teenage pregnancy, government enacted the Child Rights Act 2007 to address some of these issues. Additionally, government has developed and launched a National Strategy for the reduction of teenage pregnancy in Sierra Leone (2013-2015). The Ministry of Social Welfare, Gender and Children’s Affairs is in the process of finalizing the National Child and Family Welfare Policy which will contribute immensely in addressing these menaces.</a:t>
                      </a: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US" sz="1100" b="0" i="0" u="none" strike="noStrike" cap="none" normalizeH="0" baseline="0">
                          <a:ln>
                            <a:noFill/>
                          </a:ln>
                          <a:solidFill>
                            <a:srgbClr val="000000"/>
                          </a:solidFill>
                          <a:effectLst/>
                          <a:latin typeface="Times New Roman" pitchFamily="-123" charset="0"/>
                          <a:ea typeface="Times New Roman" pitchFamily="-123" charset="0"/>
                          <a:cs typeface="Times New Roman" pitchFamily="-123" charset="0"/>
                        </a:rPr>
                        <a:t>LRC to streamline of the contradiction on minimum age for marriage between the Child Rights Act (18 years old) and the Customary Marriage Act (below 18 years old with consent) in favour of the provisions of the Child Rights Act.</a:t>
                      </a:r>
                    </a:p>
                  </a:txBody>
                  <a:tcPr marL="68580" marR="68580" marT="17780" marB="361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bl>
          </a:graphicData>
        </a:graphic>
      </p:graphicFrame>
      <p:sp>
        <p:nvSpPr>
          <p:cNvPr id="3" name="Title 2"/>
          <p:cNvSpPr>
            <a:spLocks noGrp="1"/>
          </p:cNvSpPr>
          <p:nvPr>
            <p:ph type="title"/>
          </p:nvPr>
        </p:nvSpPr>
        <p:spPr>
          <a:xfrm>
            <a:off x="609600" y="0"/>
            <a:ext cx="8229600" cy="838200"/>
          </a:xfrm>
        </p:spPr>
        <p:txBody>
          <a:bodyPr>
            <a:scene3d>
              <a:camera prst="orthographicFront"/>
              <a:lightRig rig="soft" dir="t"/>
            </a:scene3d>
            <a:sp3d prstMaterial="softEdge">
              <a:bevelT w="25400" h="25400"/>
            </a:sp3d>
          </a:bodyPr>
          <a:lstStyle/>
          <a:p>
            <a:pPr eaLnBrk="1" fontAlgn="auto" hangingPunct="1">
              <a:spcAft>
                <a:spcPts val="0"/>
              </a:spcAft>
              <a:defRPr/>
            </a:pPr>
            <a:r>
              <a:rPr lang="en-US" sz="2000" dirty="0" smtClean="0">
                <a:ea typeface="+mj-ea"/>
                <a:cs typeface="+mj-cs"/>
              </a:rPr>
              <a:t>CONSTITUTIONAL AND LEGAL REFORM: INCORPORATING HUMAN RIGHTS STANDARDS INTO DOMESTIC LAW (16)</a:t>
            </a:r>
            <a:endParaRPr lang="en-US" sz="2000" dirty="0">
              <a:ea typeface="+mj-ea"/>
              <a:cs typeface="+mj-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256</TotalTime>
  <Words>1575</Words>
  <Application>Microsoft Office PowerPoint</Application>
  <PresentationFormat>Présentation à l'écran (4:3)</PresentationFormat>
  <Paragraphs>165</Paragraphs>
  <Slides>21</Slides>
  <Notes>21</Notes>
  <HiddenSlides>0</HiddenSlides>
  <MMClips>0</MMClips>
  <ScaleCrop>false</ScaleCrop>
  <HeadingPairs>
    <vt:vector size="4" baseType="variant">
      <vt:variant>
        <vt:lpstr>Modèle de conception</vt:lpstr>
      </vt:variant>
      <vt:variant>
        <vt:i4>2</vt:i4>
      </vt:variant>
      <vt:variant>
        <vt:lpstr>Titres des diapositives</vt:lpstr>
      </vt:variant>
      <vt:variant>
        <vt:i4>21</vt:i4>
      </vt:variant>
    </vt:vector>
  </HeadingPairs>
  <TitlesOfParts>
    <vt:vector size="23" baseType="lpstr">
      <vt:lpstr>Concourse</vt:lpstr>
      <vt:lpstr>1_Concourse</vt:lpstr>
      <vt:lpstr>CIFEDHOP’S 10TH INTERNATIONAL TRAINING SESSION FOR CIVIL SOCIETY AND EDUCATION ORGANISATIONS ON THE HUMAN RIGHTS COUNCIL’S UNIVERSAL PERIODIC REVIEW</vt:lpstr>
      <vt:lpstr>1ST CYCLE UPR FOR  SIERRA LEONE</vt:lpstr>
      <vt:lpstr>NATIONAL CONFERENCE</vt:lpstr>
      <vt:lpstr>OUTCOMES OF NATIONAL CONFERENCE</vt:lpstr>
      <vt:lpstr>MID-TERM REVIEW</vt:lpstr>
      <vt:lpstr>REVIEW CONFERENCE</vt:lpstr>
      <vt:lpstr>NATIONAL MID-TERM REVIW THEMATIC AREAS/CLASSIFICATION</vt:lpstr>
      <vt:lpstr>Treaty Ratification, Treaty Body Reporting and Interaction with UN Human Rights Mechanism (12)</vt:lpstr>
      <vt:lpstr>CONSTITUTIONAL AND LEGAL REFORM: INCORPORATING HUMAN RIGHTS STANDARDS INTO DOMESTIC LAW (16)</vt:lpstr>
      <vt:lpstr>MEASURES AND INSTITUTIONAL MECHANISMS ON ECONOMIC, SOCIAL AND CULTURAL RIGHTS, POVERTY REDUCTION (5)</vt:lpstr>
      <vt:lpstr>RECOMMENDATIONS ALREADY IMPLEMENTED OR UNDER IMPLEMENTATION (24)</vt:lpstr>
      <vt:lpstr>ASSESMENT</vt:lpstr>
      <vt:lpstr>CURRENT STATUS OF IMPLEMENTATION</vt:lpstr>
      <vt:lpstr>Diapositive 14</vt:lpstr>
      <vt:lpstr>Diapositive 15</vt:lpstr>
      <vt:lpstr>Diapositive 16</vt:lpstr>
      <vt:lpstr>SUPPORT TO CIVIL SOCIETY</vt:lpstr>
      <vt:lpstr>Challenges</vt:lpstr>
      <vt:lpstr>Support to Government</vt:lpstr>
      <vt:lpstr>CHALLENGES</vt:lpstr>
      <vt:lpstr>☺        ♥</vt:lpstr>
    </vt:vector>
  </TitlesOfParts>
  <Manager/>
  <Company>Human Rights Commission - Sierra Leone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CYCLE UPR RECOMMENDATIONS FOR SIERRA LEONE</dc:title>
  <dc:subject/>
  <dc:creator>Francess P. Alghali</dc:creator>
  <cp:keywords/>
  <dc:description/>
  <cp:lastModifiedBy>Véronique Truchot</cp:lastModifiedBy>
  <cp:revision>31</cp:revision>
  <dcterms:created xsi:type="dcterms:W3CDTF">2016-01-25T21:10:59Z</dcterms:created>
  <dcterms:modified xsi:type="dcterms:W3CDTF">2016-01-25T21:11:13Z</dcterms:modified>
  <cp:category/>
</cp:coreProperties>
</file>